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1" r:id="rId1"/>
  </p:sldMasterIdLst>
  <p:notesMasterIdLst>
    <p:notesMasterId r:id="rId16"/>
  </p:notesMasterIdLst>
  <p:sldIdLst>
    <p:sldId id="282" r:id="rId2"/>
    <p:sldId id="303" r:id="rId3"/>
    <p:sldId id="319" r:id="rId4"/>
    <p:sldId id="318" r:id="rId5"/>
    <p:sldId id="307" r:id="rId6"/>
    <p:sldId id="335" r:id="rId7"/>
    <p:sldId id="337" r:id="rId8"/>
    <p:sldId id="320" r:id="rId9"/>
    <p:sldId id="334" r:id="rId10"/>
    <p:sldId id="326" r:id="rId11"/>
    <p:sldId id="338" r:id="rId12"/>
    <p:sldId id="336" r:id="rId13"/>
    <p:sldId id="339" r:id="rId14"/>
    <p:sldId id="315" r:id="rId1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ihao" initials="l" lastIdx="1" clrIdx="0">
    <p:extLst>
      <p:ext uri="{19B8F6BF-5375-455C-9EA6-DF929625EA0E}">
        <p15:presenceInfo xmlns:p15="http://schemas.microsoft.com/office/powerpoint/2012/main" userId="lihao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4000DA"/>
    <a:srgbClr val="EF8230"/>
    <a:srgbClr val="0D03C7"/>
    <a:srgbClr val="6F00D4"/>
    <a:srgbClr val="8100FF"/>
    <a:srgbClr val="C600FF"/>
    <a:srgbClr val="3403C6"/>
    <a:srgbClr val="7E00FF"/>
    <a:srgbClr val="8200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316" autoAdjust="0"/>
    <p:restoredTop sz="93963" autoAdjust="0"/>
  </p:normalViewPr>
  <p:slideViewPr>
    <p:cSldViewPr snapToGrid="0" snapToObjects="1">
      <p:cViewPr varScale="1">
        <p:scale>
          <a:sx n="69" d="100"/>
          <a:sy n="69" d="100"/>
        </p:scale>
        <p:origin x="588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4157C3-A551-C349-9D4C-C414E0B9F5DB}" type="datetimeFigureOut">
              <a:rPr kumimoji="1" lang="zh-CN" altLang="en-US" smtClean="0"/>
              <a:t>2019/11/8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A64B5C-3EA8-E94A-9539-8C94C059840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052544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A64B5C-3EA8-E94A-9539-8C94C0598407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681510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Kafka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其实是一个发布订阅的模型，是一个消息的消费者订阅特定的主题，以便收到新消息的通知，生产者则负责消息的发布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kafka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里面的一些相关名词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 Producer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：生产者，数据的发布者，该角色将消息发布到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Kafka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topic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 Consumer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：消费者，数据的读取者，消费者可以消费多个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topic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中的数据。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3. Topic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：每条发布到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Kafka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集群的消息都有一个类别，这个类别被称为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Topic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。在日志收集场景下，比如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类日志、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类日志，在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Fabric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中，每一个通道对应一个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kafka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topic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，这个很容易理解，因为通道本身就是起到一个数据隔离的作用。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4. Partition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topic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中的数据分割为一个或多个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partition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。每个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topic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至少有一个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partition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。这个其实是分布式存储里面的一个概念，面对数据规模增大，可以缓解存储压力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5. Broker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Kafka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集群包含一个或多个服务器，服务器节点称为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broker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broker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存储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topic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的数据。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A64B5C-3EA8-E94A-9539-8C94C0598407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678359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A64B5C-3EA8-E94A-9539-8C94C0598407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996382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正常</a:t>
            </a:r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交易分割，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其实这里还是讲到一个出块策略问题，当你交易数量达到设定的最大交易数，或者未打包交易的大小超出了你设定的区块大小时候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endParaRPr lang="zh-CN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A64B5C-3EA8-E94A-9539-8C94C0598407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999514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A64B5C-3EA8-E94A-9539-8C94C0598407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815331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A64B5C-3EA8-E94A-9539-8C94C0598407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161918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A64B5C-3EA8-E94A-9539-8C94C0598407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236646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A64B5C-3EA8-E94A-9539-8C94C0598407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203084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A64B5C-3EA8-E94A-9539-8C94C0598407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001053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A64B5C-3EA8-E94A-9539-8C94C0598407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276487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【</a:t>
            </a:r>
            <a:r>
              <a:rPr lang="zh-CN" altLang="en-US" dirty="0"/>
              <a:t>但是</a:t>
            </a:r>
            <a:r>
              <a:rPr lang="en-US" altLang="zh-CN" dirty="0"/>
              <a:t>】</a:t>
            </a:r>
            <a:r>
              <a:rPr lang="zh-CN" altLang="en-US" dirty="0"/>
              <a:t>这里有一个重点，</a:t>
            </a:r>
            <a:r>
              <a:rPr lang="en-US" altLang="zh-CN" dirty="0" err="1"/>
              <a:t>kafka</a:t>
            </a:r>
            <a:r>
              <a:rPr lang="zh-CN" altLang="en-US" dirty="0"/>
              <a:t>本身不具有提供对网络中</a:t>
            </a:r>
            <a:r>
              <a:rPr lang="zh-CN" altLang="en-US" dirty="0" smtClean="0"/>
              <a:t>而恶意攻击</a:t>
            </a:r>
            <a:r>
              <a:rPr lang="zh-CN" altLang="en-US" dirty="0"/>
              <a:t>的保护，想提供这种保护，仍然需要</a:t>
            </a:r>
            <a:r>
              <a:rPr lang="en-US" altLang="zh-CN" dirty="0"/>
              <a:t>BFT</a:t>
            </a:r>
            <a:r>
              <a:rPr lang="zh-CN" altLang="en-US" dirty="0"/>
              <a:t>，</a:t>
            </a:r>
            <a:r>
              <a:rPr lang="en-US" altLang="zh-CN" dirty="0"/>
              <a:t>BFT</a:t>
            </a:r>
            <a:r>
              <a:rPr lang="zh-CN" altLang="en-US" dirty="0"/>
              <a:t>有很多种，</a:t>
            </a:r>
            <a:r>
              <a:rPr lang="en-US" altLang="zh-CN" dirty="0"/>
              <a:t>PBFT</a:t>
            </a:r>
            <a:r>
              <a:rPr lang="zh-CN" altLang="en-US" dirty="0"/>
              <a:t>、</a:t>
            </a:r>
            <a:r>
              <a:rPr lang="en-US" altLang="zh-CN" dirty="0"/>
              <a:t>SBFT</a:t>
            </a:r>
            <a:r>
              <a:rPr lang="zh-CN" altLang="en-US" dirty="0"/>
              <a:t>各种</a:t>
            </a:r>
            <a:r>
              <a:rPr lang="zh-CN" altLang="en-US" dirty="0" smtClean="0"/>
              <a:t>，都属于拜占庭容错系列的，这些</a:t>
            </a:r>
            <a:r>
              <a:rPr lang="zh-CN" altLang="en-US" dirty="0"/>
              <a:t>才能</a:t>
            </a:r>
            <a:r>
              <a:rPr lang="zh-CN" altLang="en-US" dirty="0" smtClean="0"/>
              <a:t>对抗作恶</a:t>
            </a:r>
            <a:r>
              <a:rPr lang="zh-CN" altLang="en-US" dirty="0" smtClean="0"/>
              <a:t>节点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A64B5C-3EA8-E94A-9539-8C94C0598407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259840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当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Fabirc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网络基于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kafka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排序服务的时候，其实没有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实现真正意义上的去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中心化，因为所有的节点连接的都是由一个组织单独控制的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kafka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集群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lang="en-US" altLang="zh-CN" dirty="0"/>
          </a:p>
          <a:p>
            <a:r>
              <a:rPr lang="en-US" altLang="zh-CN" dirty="0" smtClean="0"/>
              <a:t>2</a:t>
            </a:r>
            <a:r>
              <a:rPr lang="en-US" altLang="zh-CN" dirty="0"/>
              <a:t>. </a:t>
            </a:r>
            <a:r>
              <a:rPr lang="zh-CN" altLang="en-US" dirty="0" smtClean="0"/>
              <a:t>在</a:t>
            </a:r>
            <a:r>
              <a:rPr lang="en-US" altLang="zh-CN" dirty="0" smtClean="0"/>
              <a:t>raft</a:t>
            </a:r>
            <a:r>
              <a:rPr lang="zh-CN" altLang="en-US" dirty="0" smtClean="0"/>
              <a:t>新的共识中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每个组织（这里组织就是普通的节点）可以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贡献排序节点，共同组成排序服务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orderer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与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orderer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之间直接建立连接，不依赖外部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系统</a:t>
            </a:r>
            <a:endParaRPr lang="zh-CN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A64B5C-3EA8-E94A-9539-8C94C0598407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754444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A64B5C-3EA8-E94A-9539-8C94C0598407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882380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A64B5C-3EA8-E94A-9539-8C94C0598407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444615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16520883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1624212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1275336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1645724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2138582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619250"/>
            <a:ext cx="5181600" cy="4557713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19250"/>
            <a:ext cx="5181600" cy="4557713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4841402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4703794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632094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795438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7537680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0441985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3">
            <a:alphaModFix amt="6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0515600" cy="107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zh-CN"/>
              <a:t>单击此处编辑母版标题样式</a:t>
            </a:r>
          </a:p>
        </p:txBody>
      </p:sp>
      <p:sp>
        <p:nvSpPr>
          <p:cNvPr id="4100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619250"/>
            <a:ext cx="10515600" cy="4557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zh-CN"/>
              <a:t>单击此处编辑母版文本样式</a:t>
            </a:r>
          </a:p>
          <a:p>
            <a:pPr lvl="1"/>
            <a:r>
              <a:rPr lang="zh-TW" altLang="zh-CN"/>
              <a:t>第二级</a:t>
            </a:r>
          </a:p>
          <a:p>
            <a:pPr lvl="2"/>
            <a:r>
              <a:rPr lang="zh-TW" altLang="zh-CN"/>
              <a:t>第三级</a:t>
            </a:r>
          </a:p>
          <a:p>
            <a:pPr lvl="3"/>
            <a:r>
              <a:rPr lang="zh-TW" altLang="zh-CN"/>
              <a:t>第四级</a:t>
            </a:r>
          </a:p>
          <a:p>
            <a:pPr lvl="4"/>
            <a:r>
              <a:rPr lang="zh-TW" altLang="zh-CN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0317260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hf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Segoe UI Light" panose="020B0502040204020203" pitchFamily="34" charset="0"/>
          <a:ea typeface="微软雅黑 Light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Segoe UI Light" panose="020B0502040204020203" pitchFamily="34" charset="0"/>
          <a:ea typeface="微软雅黑 Light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Segoe UI Light" panose="020B0502040204020203" pitchFamily="34" charset="0"/>
          <a:ea typeface="微软雅黑 Light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Segoe UI Light" panose="020B0502040204020203" pitchFamily="34" charset="0"/>
          <a:ea typeface="微软雅黑 Light" panose="02010600030101010101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Segoe UI Light" panose="020B0502040204020203" pitchFamily="34" charset="0"/>
          <a:ea typeface="微软雅黑 Light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Segoe UI Light" panose="020B0502040204020203" pitchFamily="34" charset="0"/>
          <a:ea typeface="微软雅黑 Light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Segoe UI Light" panose="020B0502040204020203" pitchFamily="34" charset="0"/>
          <a:ea typeface="微软雅黑 Light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Segoe UI Light" panose="020B0502040204020203" pitchFamily="34" charset="0"/>
          <a:ea typeface="微软雅黑 Light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125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125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125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125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125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segmentfault.com/a/1190000018330853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FFB7B642-7E72-A744-B8DE-4E897E16AB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578" b="13533"/>
          <a:stretch/>
        </p:blipFill>
        <p:spPr>
          <a:xfrm>
            <a:off x="-3" y="-1"/>
            <a:ext cx="12192000" cy="533356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5648A39-A08F-A643-817F-A5B8118AA23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50000"/>
          </a:blip>
          <a:srcRect b="32411"/>
          <a:stretch/>
        </p:blipFill>
        <p:spPr>
          <a:xfrm>
            <a:off x="3853131" y="972063"/>
            <a:ext cx="4485731" cy="2788940"/>
          </a:xfrm>
          <a:prstGeom prst="rect">
            <a:avLst/>
          </a:prstGeom>
        </p:spPr>
      </p:pic>
      <p:sp>
        <p:nvSpPr>
          <p:cNvPr id="90" name="文本框 89">
            <a:extLst>
              <a:ext uri="{FF2B5EF4-FFF2-40B4-BE49-F238E27FC236}">
                <a16:creationId xmlns:a16="http://schemas.microsoft.com/office/drawing/2014/main" id="{9CBA4FA1-1299-014E-B258-762E29B505EC}"/>
              </a:ext>
            </a:extLst>
          </p:cNvPr>
          <p:cNvSpPr txBox="1"/>
          <p:nvPr/>
        </p:nvSpPr>
        <p:spPr>
          <a:xfrm>
            <a:off x="575875" y="1640961"/>
            <a:ext cx="11040241" cy="2237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kumimoji="1" sz="7000" b="1" spc="300">
                <a:gradFill>
                  <a:gsLst>
                    <a:gs pos="5000">
                      <a:schemeClr val="accent1">
                        <a:lumMod val="0"/>
                        <a:lumOff val="100000"/>
                      </a:schemeClr>
                    </a:gs>
                    <a:gs pos="72000">
                      <a:schemeClr val="accent1">
                        <a:lumMod val="39000"/>
                        <a:lumOff val="61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4000" dirty="0">
                <a:solidFill>
                  <a:schemeClr val="bg1"/>
                </a:solidFill>
              </a:rPr>
              <a:t>BTCU</a:t>
            </a:r>
            <a:r>
              <a:rPr lang="zh-CN" altLang="en-US" sz="4000" dirty="0">
                <a:solidFill>
                  <a:schemeClr val="bg1"/>
                </a:solidFill>
              </a:rPr>
              <a:t> 联盟链训练营</a:t>
            </a:r>
            <a:endParaRPr lang="en-US" altLang="zh-CN" sz="40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6000" dirty="0">
                <a:solidFill>
                  <a:schemeClr val="bg1"/>
                </a:solidFill>
              </a:rPr>
              <a:t>8.</a:t>
            </a:r>
            <a:r>
              <a:rPr lang="zh-CN" altLang="en-US" sz="6000" dirty="0">
                <a:solidFill>
                  <a:schemeClr val="bg1"/>
                </a:solidFill>
              </a:rPr>
              <a:t> </a:t>
            </a:r>
            <a:r>
              <a:rPr lang="en-US" altLang="zh-CN" sz="6000" dirty="0">
                <a:solidFill>
                  <a:schemeClr val="bg1"/>
                </a:solidFill>
              </a:rPr>
              <a:t>Fabric</a:t>
            </a:r>
            <a:r>
              <a:rPr lang="zh-CN" altLang="en-US" sz="6000" dirty="0">
                <a:solidFill>
                  <a:schemeClr val="bg1"/>
                </a:solidFill>
              </a:rPr>
              <a:t>中的共识机制</a:t>
            </a:r>
            <a:endParaRPr lang="zh-CN" altLang="en-US" sz="7200" dirty="0">
              <a:solidFill>
                <a:schemeClr val="bg1"/>
              </a:solidFill>
            </a:endParaRPr>
          </a:p>
        </p:txBody>
      </p:sp>
      <p:sp>
        <p:nvSpPr>
          <p:cNvPr id="91" name="文本框 90">
            <a:extLst>
              <a:ext uri="{FF2B5EF4-FFF2-40B4-BE49-F238E27FC236}">
                <a16:creationId xmlns:a16="http://schemas.microsoft.com/office/drawing/2014/main" id="{73479EDF-B789-9F4D-8A8A-A442D62527E6}"/>
              </a:ext>
            </a:extLst>
          </p:cNvPr>
          <p:cNvSpPr txBox="1"/>
          <p:nvPr/>
        </p:nvSpPr>
        <p:spPr>
          <a:xfrm>
            <a:off x="3096208" y="4339147"/>
            <a:ext cx="59995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000" b="1" spc="3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主讲：李皓 武汉大学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2C1109F-DBEA-4D41-BA7F-1CDCC262E8FD}"/>
              </a:ext>
            </a:extLst>
          </p:cNvPr>
          <p:cNvSpPr/>
          <p:nvPr/>
        </p:nvSpPr>
        <p:spPr bwMode="auto">
          <a:xfrm>
            <a:off x="0" y="5299890"/>
            <a:ext cx="12192000" cy="72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48797CCE-31DC-8042-B043-B0FB40D5078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9454"/>
          <a:stretch/>
        </p:blipFill>
        <p:spPr>
          <a:xfrm>
            <a:off x="3888301" y="5608502"/>
            <a:ext cx="1133079" cy="1119266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53049662-0B73-684E-8A4C-8CBB3078F44D}"/>
              </a:ext>
            </a:extLst>
          </p:cNvPr>
          <p:cNvSpPr txBox="1"/>
          <p:nvPr/>
        </p:nvSpPr>
        <p:spPr>
          <a:xfrm>
            <a:off x="5021380" y="5891136"/>
            <a:ext cx="3190635" cy="5616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/>
              <a:t>BTCU</a:t>
            </a:r>
            <a:r>
              <a:rPr kumimoji="1" lang="zh-CN" altLang="en-US" sz="2000" dirty="0"/>
              <a:t> </a:t>
            </a:r>
            <a:r>
              <a:rPr kumimoji="1" lang="zh-CN" altLang="en-US" dirty="0"/>
              <a:t>高校区块链技术社区</a:t>
            </a:r>
            <a:endParaRPr kumimoji="1" lang="en-US" altLang="zh-CN" dirty="0"/>
          </a:p>
          <a:p>
            <a:r>
              <a:rPr kumimoji="1" lang="en-US" altLang="zh-CN" sz="1040" dirty="0"/>
              <a:t>Blockchain</a:t>
            </a:r>
            <a:r>
              <a:rPr kumimoji="1" lang="zh-CN" altLang="en-US" sz="1040" dirty="0"/>
              <a:t> </a:t>
            </a:r>
            <a:r>
              <a:rPr kumimoji="1" lang="en-US" altLang="zh-CN" sz="1040" dirty="0"/>
              <a:t>Technology</a:t>
            </a:r>
            <a:r>
              <a:rPr kumimoji="1" lang="zh-CN" altLang="en-US" sz="1040" dirty="0"/>
              <a:t> </a:t>
            </a:r>
            <a:r>
              <a:rPr kumimoji="1" lang="en-US" altLang="zh-CN" sz="1040" dirty="0"/>
              <a:t>Community</a:t>
            </a:r>
            <a:r>
              <a:rPr kumimoji="1" lang="zh-CN" altLang="en-US" sz="1040" dirty="0"/>
              <a:t> </a:t>
            </a:r>
            <a:r>
              <a:rPr kumimoji="1" lang="en-US" altLang="zh-CN" sz="1040" dirty="0"/>
              <a:t>of</a:t>
            </a:r>
            <a:r>
              <a:rPr kumimoji="1" lang="zh-CN" altLang="en-US" sz="1040" dirty="0"/>
              <a:t> </a:t>
            </a:r>
            <a:r>
              <a:rPr kumimoji="1" lang="en-US" altLang="zh-CN" sz="1040" dirty="0"/>
              <a:t>Universities</a:t>
            </a:r>
            <a:endParaRPr kumimoji="1" lang="zh-CN" altLang="en-US" sz="1040" dirty="0"/>
          </a:p>
        </p:txBody>
      </p:sp>
    </p:spTree>
    <p:extLst>
      <p:ext uri="{BB962C8B-B14F-4D97-AF65-F5344CB8AC3E}">
        <p14:creationId xmlns:p14="http://schemas.microsoft.com/office/powerpoint/2010/main" val="1845742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同侧圆角矩形 6">
            <a:extLst>
              <a:ext uri="{FF2B5EF4-FFF2-40B4-BE49-F238E27FC236}">
                <a16:creationId xmlns:a16="http://schemas.microsoft.com/office/drawing/2014/main" id="{D108AE08-E1FC-4842-A9A9-C4A513A0E575}"/>
              </a:ext>
            </a:extLst>
          </p:cNvPr>
          <p:cNvSpPr/>
          <p:nvPr/>
        </p:nvSpPr>
        <p:spPr bwMode="auto">
          <a:xfrm rot="16200000">
            <a:off x="11723490" y="6239716"/>
            <a:ext cx="425669" cy="539388"/>
          </a:xfrm>
          <a:prstGeom prst="round2SameRect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B0FC2B8C-A390-BA40-84FB-00AC9B7E0418}"/>
              </a:ext>
            </a:extLst>
          </p:cNvPr>
          <p:cNvSpPr/>
          <p:nvPr/>
        </p:nvSpPr>
        <p:spPr bwMode="auto">
          <a:xfrm>
            <a:off x="1" y="362607"/>
            <a:ext cx="599090" cy="520262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0412C69-1F1B-C342-96B6-2C2912DD9E9C}"/>
              </a:ext>
            </a:extLst>
          </p:cNvPr>
          <p:cNvSpPr/>
          <p:nvPr/>
        </p:nvSpPr>
        <p:spPr bwMode="auto">
          <a:xfrm>
            <a:off x="646387" y="362607"/>
            <a:ext cx="94592" cy="520262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CFB7CB5-7554-BD4F-AB61-7570A32D98CD}"/>
              </a:ext>
            </a:extLst>
          </p:cNvPr>
          <p:cNvSpPr txBox="1"/>
          <p:nvPr/>
        </p:nvSpPr>
        <p:spPr>
          <a:xfrm>
            <a:off x="11776986" y="632474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DA07B5E9-8343-3D49-AF6B-82534C3675E3}" type="slidenum">
              <a:rPr kumimoji="1" lang="zh-CN" altLang="en-US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10</a:t>
            </a:fld>
            <a:endParaRPr kumimoji="1" lang="zh-CN" altLang="en-US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36C8E293-33AE-054F-A412-356DB794DE03}"/>
              </a:ext>
            </a:extLst>
          </p:cNvPr>
          <p:cNvSpPr txBox="1"/>
          <p:nvPr/>
        </p:nvSpPr>
        <p:spPr>
          <a:xfrm>
            <a:off x="788275" y="326670"/>
            <a:ext cx="21022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200" b="1" dirty="0"/>
              <a:t>认识</a:t>
            </a:r>
            <a:r>
              <a:rPr kumimoji="1" lang="en-US" altLang="zh-CN" sz="3200" b="1" dirty="0"/>
              <a:t>Kafka</a:t>
            </a:r>
          </a:p>
        </p:txBody>
      </p:sp>
      <p:pic>
        <p:nvPicPr>
          <p:cNvPr id="39" name="图片 38">
            <a:extLst>
              <a:ext uri="{FF2B5EF4-FFF2-40B4-BE49-F238E27FC236}">
                <a16:creationId xmlns:a16="http://schemas.microsoft.com/office/drawing/2014/main" id="{F4DB2A56-6B1C-D84D-A3B9-85ECC1958A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28" y="6081713"/>
            <a:ext cx="1554767" cy="77628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539AD9A-B8C4-4EE7-8CF7-C40569DC0F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8094" y="2038547"/>
            <a:ext cx="9223425" cy="4655529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C4D8A419-7102-4F72-AFAA-2C1F90477CEA}"/>
              </a:ext>
            </a:extLst>
          </p:cNvPr>
          <p:cNvSpPr/>
          <p:nvPr/>
        </p:nvSpPr>
        <p:spPr>
          <a:xfrm>
            <a:off x="890711" y="1115217"/>
            <a:ext cx="713652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Kafka</a:t>
            </a:r>
            <a:r>
              <a:rPr lang="zh-CN" altLang="en-US" dirty="0"/>
              <a:t>是一个分布式、具有水平伸缩能力、崩溃容错能力的日志系统。</a:t>
            </a:r>
            <a:endParaRPr lang="en-US" altLang="zh-CN" dirty="0"/>
          </a:p>
          <a:p>
            <a:r>
              <a:rPr lang="en-US" altLang="zh-CN" dirty="0"/>
              <a:t>Kafka</a:t>
            </a:r>
            <a:r>
              <a:rPr lang="zh-CN" altLang="en-US" dirty="0"/>
              <a:t>本质上是一个消息处理系统，它使用的是经典的发布</a:t>
            </a:r>
            <a:r>
              <a:rPr lang="en-US" altLang="zh-CN" dirty="0"/>
              <a:t>-</a:t>
            </a:r>
            <a:r>
              <a:rPr lang="zh-CN" altLang="en-US" dirty="0"/>
              <a:t>订阅模型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66807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同侧圆角矩形 6">
            <a:extLst>
              <a:ext uri="{FF2B5EF4-FFF2-40B4-BE49-F238E27FC236}">
                <a16:creationId xmlns:a16="http://schemas.microsoft.com/office/drawing/2014/main" id="{D108AE08-E1FC-4842-A9A9-C4A513A0E575}"/>
              </a:ext>
            </a:extLst>
          </p:cNvPr>
          <p:cNvSpPr/>
          <p:nvPr/>
        </p:nvSpPr>
        <p:spPr bwMode="auto">
          <a:xfrm rot="16200000">
            <a:off x="11723490" y="6239716"/>
            <a:ext cx="425669" cy="539388"/>
          </a:xfrm>
          <a:prstGeom prst="round2SameRect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B0FC2B8C-A390-BA40-84FB-00AC9B7E0418}"/>
              </a:ext>
            </a:extLst>
          </p:cNvPr>
          <p:cNvSpPr/>
          <p:nvPr/>
        </p:nvSpPr>
        <p:spPr bwMode="auto">
          <a:xfrm>
            <a:off x="1" y="362607"/>
            <a:ext cx="599090" cy="520262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0412C69-1F1B-C342-96B6-2C2912DD9E9C}"/>
              </a:ext>
            </a:extLst>
          </p:cNvPr>
          <p:cNvSpPr/>
          <p:nvPr/>
        </p:nvSpPr>
        <p:spPr bwMode="auto">
          <a:xfrm>
            <a:off x="646387" y="362607"/>
            <a:ext cx="94592" cy="520262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CFB7CB5-7554-BD4F-AB61-7570A32D98CD}"/>
              </a:ext>
            </a:extLst>
          </p:cNvPr>
          <p:cNvSpPr txBox="1"/>
          <p:nvPr/>
        </p:nvSpPr>
        <p:spPr>
          <a:xfrm>
            <a:off x="11776986" y="632474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DA07B5E9-8343-3D49-AF6B-82534C3675E3}" type="slidenum">
              <a:rPr kumimoji="1" lang="zh-CN" altLang="en-US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11</a:t>
            </a:fld>
            <a:endParaRPr kumimoji="1" lang="zh-CN" altLang="en-US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36C8E293-33AE-054F-A412-356DB794DE03}"/>
              </a:ext>
            </a:extLst>
          </p:cNvPr>
          <p:cNvSpPr txBox="1"/>
          <p:nvPr/>
        </p:nvSpPr>
        <p:spPr>
          <a:xfrm>
            <a:off x="788275" y="326670"/>
            <a:ext cx="33333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200" b="1" dirty="0"/>
              <a:t>Kafka</a:t>
            </a:r>
            <a:r>
              <a:rPr kumimoji="1" lang="zh-CN" altLang="en-US" sz="3200" b="1" dirty="0"/>
              <a:t>的应用场景</a:t>
            </a:r>
            <a:endParaRPr kumimoji="1" lang="en-US" altLang="zh-CN" sz="3200" b="1" dirty="0"/>
          </a:p>
        </p:txBody>
      </p:sp>
      <p:pic>
        <p:nvPicPr>
          <p:cNvPr id="39" name="图片 38">
            <a:extLst>
              <a:ext uri="{FF2B5EF4-FFF2-40B4-BE49-F238E27FC236}">
                <a16:creationId xmlns:a16="http://schemas.microsoft.com/office/drawing/2014/main" id="{F4DB2A56-6B1C-D84D-A3B9-85ECC1958A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28" y="6081713"/>
            <a:ext cx="1554767" cy="776287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CED9273F-6D3D-461C-BAB4-E2407CB43CB5}"/>
              </a:ext>
            </a:extLst>
          </p:cNvPr>
          <p:cNvSpPr/>
          <p:nvPr/>
        </p:nvSpPr>
        <p:spPr>
          <a:xfrm>
            <a:off x="599091" y="1344156"/>
            <a:ext cx="9782629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Tx/>
              <a:buChar char="-"/>
            </a:pPr>
            <a:r>
              <a:rPr lang="zh-CN" altLang="en-US" sz="2000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日志收集：一个公司可以用</a:t>
            </a:r>
            <a:r>
              <a:rPr lang="en-US" altLang="zh-CN" sz="2000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Kafka</a:t>
            </a:r>
            <a:r>
              <a:rPr lang="zh-CN" altLang="en-US" sz="2000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可以收集各种服务的</a:t>
            </a:r>
            <a:r>
              <a:rPr lang="en-US" altLang="zh-CN" sz="2000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log</a:t>
            </a:r>
            <a:r>
              <a:rPr lang="zh-CN" altLang="en-US" sz="2000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，通过</a:t>
            </a:r>
            <a:r>
              <a:rPr lang="en-US" altLang="zh-CN" sz="2000" dirty="0" err="1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kafka</a:t>
            </a:r>
            <a:r>
              <a:rPr lang="zh-CN" altLang="en-US" sz="2000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以统一接口服务的方式开放给各种</a:t>
            </a:r>
            <a:r>
              <a:rPr lang="en-US" altLang="zh-CN" sz="2000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consumer</a:t>
            </a:r>
            <a:r>
              <a:rPr lang="zh-CN" altLang="en-US" sz="2000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，例如</a:t>
            </a:r>
            <a:r>
              <a:rPr lang="en-US" altLang="zh-CN" sz="2000" dirty="0" err="1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hadoop</a:t>
            </a:r>
            <a:r>
              <a:rPr lang="zh-CN" altLang="en-US" sz="2000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lang="en-US" altLang="zh-CN" sz="2000" dirty="0" err="1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Hbase</a:t>
            </a:r>
            <a:r>
              <a:rPr lang="zh-CN" altLang="en-US" sz="2000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lang="en-US" altLang="zh-CN" sz="2000" dirty="0" err="1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Solr</a:t>
            </a:r>
            <a:r>
              <a:rPr lang="zh-CN" altLang="en-US" sz="2000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等。</a:t>
            </a:r>
            <a:endParaRPr lang="en-US" altLang="zh-CN" sz="2000" dirty="0">
              <a:solidFill>
                <a:srgbClr val="40404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zh-CN" altLang="en-US" sz="2000" dirty="0">
              <a:solidFill>
                <a:srgbClr val="555555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buFontTx/>
              <a:buChar char="-"/>
            </a:pPr>
            <a:r>
              <a:rPr lang="zh-CN" altLang="en-US" sz="2000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消息系统：解耦和生产者和消费者、缓存消息等。</a:t>
            </a:r>
            <a:endParaRPr lang="en-US" altLang="zh-CN" sz="2000" dirty="0">
              <a:solidFill>
                <a:srgbClr val="40404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zh-CN" altLang="en-US" sz="2000" dirty="0">
              <a:solidFill>
                <a:srgbClr val="555555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buFontTx/>
              <a:buChar char="-"/>
            </a:pPr>
            <a:r>
              <a:rPr lang="zh-CN" altLang="en-US" sz="2000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用户活动跟踪：</a:t>
            </a:r>
            <a:r>
              <a:rPr lang="en-US" altLang="zh-CN" sz="2000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Kafka</a:t>
            </a:r>
            <a:r>
              <a:rPr lang="zh-CN" altLang="en-US" sz="2000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经常被用来记录</a:t>
            </a:r>
            <a:r>
              <a:rPr lang="en-US" altLang="zh-CN" sz="2000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web</a:t>
            </a:r>
            <a:r>
              <a:rPr lang="zh-CN" altLang="en-US" sz="2000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用户或者</a:t>
            </a:r>
            <a:r>
              <a:rPr lang="en-US" altLang="zh-CN" sz="2000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app</a:t>
            </a:r>
            <a:r>
              <a:rPr lang="zh-CN" altLang="en-US" sz="2000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用户的各种活动，如浏览网页、搜索、点击等活动，这些活动信息被各个服务器发布到</a:t>
            </a:r>
            <a:r>
              <a:rPr lang="en-US" altLang="zh-CN" sz="2000" dirty="0" err="1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kafka</a:t>
            </a:r>
            <a:r>
              <a:rPr lang="zh-CN" altLang="en-US" sz="2000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的</a:t>
            </a:r>
            <a:r>
              <a:rPr lang="en-US" altLang="zh-CN" sz="2000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topic</a:t>
            </a:r>
            <a:r>
              <a:rPr lang="zh-CN" altLang="en-US" sz="2000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中，然后订阅者通过订阅这些</a:t>
            </a:r>
            <a:r>
              <a:rPr lang="en-US" altLang="zh-CN" sz="2000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topic</a:t>
            </a:r>
            <a:r>
              <a:rPr lang="zh-CN" altLang="en-US" sz="2000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来做实时的监控分析，或者装载到</a:t>
            </a:r>
            <a:r>
              <a:rPr lang="en-US" altLang="zh-CN" sz="2000" dirty="0" err="1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hadoop</a:t>
            </a:r>
            <a:r>
              <a:rPr lang="zh-CN" altLang="en-US" sz="2000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、数据仓库中做离线分析和挖掘。</a:t>
            </a:r>
            <a:endParaRPr lang="en-US" altLang="zh-CN" sz="2000" dirty="0">
              <a:solidFill>
                <a:srgbClr val="40404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zh-CN" altLang="en-US" sz="2000" dirty="0">
              <a:solidFill>
                <a:srgbClr val="555555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buFontTx/>
              <a:buChar char="-"/>
            </a:pPr>
            <a:r>
              <a:rPr lang="zh-CN" altLang="en-US" sz="2000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流式处理：比如</a:t>
            </a:r>
            <a:r>
              <a:rPr lang="en-US" altLang="zh-CN" sz="2000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spark streaming</a:t>
            </a:r>
            <a:r>
              <a:rPr lang="zh-CN" altLang="en-US" sz="2000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和</a:t>
            </a:r>
            <a:r>
              <a:rPr lang="en-US" altLang="zh-CN" sz="2000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storm</a:t>
            </a:r>
          </a:p>
          <a:p>
            <a:endParaRPr lang="zh-CN" altLang="en-US" sz="2000" b="0" i="0" dirty="0">
              <a:solidFill>
                <a:srgbClr val="555555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8875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同侧圆角矩形 6">
            <a:extLst>
              <a:ext uri="{FF2B5EF4-FFF2-40B4-BE49-F238E27FC236}">
                <a16:creationId xmlns:a16="http://schemas.microsoft.com/office/drawing/2014/main" id="{D108AE08-E1FC-4842-A9A9-C4A513A0E575}"/>
              </a:ext>
            </a:extLst>
          </p:cNvPr>
          <p:cNvSpPr/>
          <p:nvPr/>
        </p:nvSpPr>
        <p:spPr bwMode="auto">
          <a:xfrm rot="16200000">
            <a:off x="11723490" y="6239716"/>
            <a:ext cx="425669" cy="539388"/>
          </a:xfrm>
          <a:prstGeom prst="round2SameRect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B0FC2B8C-A390-BA40-84FB-00AC9B7E0418}"/>
              </a:ext>
            </a:extLst>
          </p:cNvPr>
          <p:cNvSpPr/>
          <p:nvPr/>
        </p:nvSpPr>
        <p:spPr bwMode="auto">
          <a:xfrm>
            <a:off x="1" y="362607"/>
            <a:ext cx="599090" cy="520262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0412C69-1F1B-C342-96B6-2C2912DD9E9C}"/>
              </a:ext>
            </a:extLst>
          </p:cNvPr>
          <p:cNvSpPr/>
          <p:nvPr/>
        </p:nvSpPr>
        <p:spPr bwMode="auto">
          <a:xfrm>
            <a:off x="646387" y="362607"/>
            <a:ext cx="94592" cy="520262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CFB7CB5-7554-BD4F-AB61-7570A32D98CD}"/>
              </a:ext>
            </a:extLst>
          </p:cNvPr>
          <p:cNvSpPr txBox="1"/>
          <p:nvPr/>
        </p:nvSpPr>
        <p:spPr>
          <a:xfrm>
            <a:off x="11776986" y="632474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DA07B5E9-8343-3D49-AF6B-82534C3675E3}" type="slidenum">
              <a:rPr kumimoji="1" lang="zh-CN" altLang="en-US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12</a:t>
            </a:fld>
            <a:endParaRPr kumimoji="1" lang="zh-CN" altLang="en-US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36C8E293-33AE-054F-A412-356DB794DE03}"/>
              </a:ext>
            </a:extLst>
          </p:cNvPr>
          <p:cNvSpPr txBox="1"/>
          <p:nvPr/>
        </p:nvSpPr>
        <p:spPr>
          <a:xfrm>
            <a:off x="788275" y="326670"/>
            <a:ext cx="32217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200" b="1" dirty="0"/>
              <a:t>Fabric</a:t>
            </a:r>
            <a:r>
              <a:rPr kumimoji="1" lang="zh-CN" altLang="en-US" sz="3200" b="1" dirty="0"/>
              <a:t>中的</a:t>
            </a:r>
            <a:r>
              <a:rPr kumimoji="1" lang="en-US" altLang="zh-CN" sz="3200" b="1" dirty="0" err="1"/>
              <a:t>kafka</a:t>
            </a:r>
            <a:endParaRPr kumimoji="1" lang="en-US" altLang="zh-CN" sz="3200" b="1" dirty="0"/>
          </a:p>
        </p:txBody>
      </p:sp>
      <p:pic>
        <p:nvPicPr>
          <p:cNvPr id="39" name="图片 38">
            <a:extLst>
              <a:ext uri="{FF2B5EF4-FFF2-40B4-BE49-F238E27FC236}">
                <a16:creationId xmlns:a16="http://schemas.microsoft.com/office/drawing/2014/main" id="{F4DB2A56-6B1C-D84D-A3B9-85ECC1958A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28" y="6081713"/>
            <a:ext cx="1554767" cy="776287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EB3FE59A-33DB-45C0-83A3-08DDD85FB2B8}"/>
              </a:ext>
            </a:extLst>
          </p:cNvPr>
          <p:cNvSpPr/>
          <p:nvPr/>
        </p:nvSpPr>
        <p:spPr>
          <a:xfrm>
            <a:off x="461931" y="1437582"/>
            <a:ext cx="950503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-apple-system"/>
              </a:rPr>
              <a:t>基于</a:t>
            </a:r>
            <a:r>
              <a:rPr lang="en-US" altLang="zh-CN" sz="2400" dirty="0" err="1">
                <a:solidFill>
                  <a:srgbClr val="333333"/>
                </a:solidFill>
                <a:latin typeface="-apple-system"/>
              </a:rPr>
              <a:t>kafka</a:t>
            </a:r>
            <a:r>
              <a:rPr lang="zh-CN" altLang="en-US" sz="2400" dirty="0">
                <a:solidFill>
                  <a:srgbClr val="333333"/>
                </a:solidFill>
                <a:latin typeface="-apple-system"/>
              </a:rPr>
              <a:t>的排序服务器利用</a:t>
            </a:r>
            <a:r>
              <a:rPr lang="en-US" altLang="zh-CN" sz="2400" dirty="0" err="1">
                <a:solidFill>
                  <a:srgbClr val="333333"/>
                </a:solidFill>
                <a:latin typeface="-apple-system"/>
              </a:rPr>
              <a:t>kafka</a:t>
            </a:r>
            <a:r>
              <a:rPr lang="zh-CN" altLang="en-US" sz="2400" dirty="0">
                <a:solidFill>
                  <a:srgbClr val="333333"/>
                </a:solidFill>
                <a:latin typeface="-apple-system"/>
              </a:rPr>
              <a:t>作为交易的消息队列，实现高吞吐的数据分发。每个通道都对应</a:t>
            </a:r>
            <a:r>
              <a:rPr lang="en-US" altLang="zh-CN" sz="2400" dirty="0" err="1">
                <a:solidFill>
                  <a:srgbClr val="333333"/>
                </a:solidFill>
                <a:latin typeface="-apple-system"/>
              </a:rPr>
              <a:t>kafka</a:t>
            </a:r>
            <a:r>
              <a:rPr lang="zh-CN" altLang="en-US" sz="2400" dirty="0">
                <a:solidFill>
                  <a:srgbClr val="333333"/>
                </a:solidFill>
                <a:latin typeface="-apple-system"/>
              </a:rPr>
              <a:t>的一个</a:t>
            </a:r>
            <a:r>
              <a:rPr lang="en-US" altLang="zh-CN" sz="2400" dirty="0">
                <a:solidFill>
                  <a:srgbClr val="333333"/>
                </a:solidFill>
                <a:latin typeface="-apple-system"/>
              </a:rPr>
              <a:t>Topic</a:t>
            </a:r>
            <a:r>
              <a:rPr lang="zh-CN" altLang="en-US" sz="2400" dirty="0">
                <a:solidFill>
                  <a:srgbClr val="333333"/>
                </a:solidFill>
                <a:latin typeface="-apple-system"/>
              </a:rPr>
              <a:t>，排序服务器节点在不同阶段也是充当了不同的角色。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5A77A93-5EAD-4B55-857C-9D202FE5D874}"/>
              </a:ext>
            </a:extLst>
          </p:cNvPr>
          <p:cNvSpPr/>
          <p:nvPr/>
        </p:nvSpPr>
        <p:spPr>
          <a:xfrm>
            <a:off x="461931" y="2925572"/>
            <a:ext cx="937557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rgbClr val="333333"/>
                </a:solidFill>
                <a:latin typeface="-apple-system"/>
              </a:rPr>
              <a:t>1</a:t>
            </a:r>
            <a:r>
              <a:rPr lang="zh-CN" altLang="en-US" sz="2000" b="1" dirty="0">
                <a:solidFill>
                  <a:srgbClr val="333333"/>
                </a:solidFill>
                <a:latin typeface="-apple-system"/>
              </a:rPr>
              <a:t>）接受交易阶段：</a:t>
            </a:r>
            <a:r>
              <a:rPr lang="zh-CN" altLang="en-US" sz="2000" dirty="0">
                <a:solidFill>
                  <a:srgbClr val="333333"/>
                </a:solidFill>
                <a:latin typeface="-apple-system"/>
              </a:rPr>
              <a:t>排序服务器节点充当的是</a:t>
            </a:r>
            <a:r>
              <a:rPr lang="en-US" altLang="zh-CN" sz="2000" dirty="0" err="1">
                <a:solidFill>
                  <a:srgbClr val="333333"/>
                </a:solidFill>
                <a:latin typeface="-apple-system"/>
              </a:rPr>
              <a:t>kafka</a:t>
            </a:r>
            <a:r>
              <a:rPr lang="zh-CN" altLang="en-US" sz="2000" dirty="0">
                <a:solidFill>
                  <a:srgbClr val="333333"/>
                </a:solidFill>
                <a:latin typeface="-apple-system"/>
              </a:rPr>
              <a:t>的生产者，接收到交易后通过权限检查转发给对应通道的</a:t>
            </a:r>
            <a:r>
              <a:rPr lang="en-US" altLang="zh-CN" sz="2000" dirty="0">
                <a:solidFill>
                  <a:srgbClr val="333333"/>
                </a:solidFill>
                <a:latin typeface="-apple-system"/>
              </a:rPr>
              <a:t>Topic</a:t>
            </a:r>
            <a:endParaRPr lang="zh-CN" altLang="en-US" sz="20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06C6AD0C-E129-46B3-BEE4-2E9CCABBF20C}"/>
              </a:ext>
            </a:extLst>
          </p:cNvPr>
          <p:cNvSpPr/>
          <p:nvPr/>
        </p:nvSpPr>
        <p:spPr>
          <a:xfrm>
            <a:off x="432902" y="3795756"/>
            <a:ext cx="926264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rgbClr val="333333"/>
                </a:solidFill>
                <a:latin typeface="-apple-system"/>
              </a:rPr>
              <a:t>2</a:t>
            </a:r>
            <a:r>
              <a:rPr lang="zh-CN" altLang="en-US" sz="2000" b="1" dirty="0">
                <a:solidFill>
                  <a:srgbClr val="333333"/>
                </a:solidFill>
                <a:latin typeface="-apple-system"/>
              </a:rPr>
              <a:t>）消息处理阶段：</a:t>
            </a:r>
            <a:r>
              <a:rPr lang="zh-CN" altLang="en-US" sz="2000" dirty="0">
                <a:solidFill>
                  <a:srgbClr val="333333"/>
                </a:solidFill>
                <a:latin typeface="-apple-system"/>
              </a:rPr>
              <a:t>排序服务节点充当的是</a:t>
            </a:r>
            <a:r>
              <a:rPr lang="en-US" altLang="zh-CN" sz="2000" dirty="0">
                <a:solidFill>
                  <a:srgbClr val="333333"/>
                </a:solidFill>
                <a:latin typeface="-apple-system"/>
              </a:rPr>
              <a:t>Kafka</a:t>
            </a:r>
            <a:r>
              <a:rPr lang="zh-CN" altLang="en-US" sz="2000" dirty="0">
                <a:solidFill>
                  <a:srgbClr val="333333"/>
                </a:solidFill>
                <a:latin typeface="-apple-system"/>
              </a:rPr>
              <a:t>的消费者，实时监听消息进行后续的处理，生成区块或者交易分割消息。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AA27D042-19C6-415F-87A0-5BCC856C16A6}"/>
              </a:ext>
            </a:extLst>
          </p:cNvPr>
          <p:cNvSpPr/>
          <p:nvPr/>
        </p:nvSpPr>
        <p:spPr bwMode="auto">
          <a:xfrm>
            <a:off x="2989943" y="4119219"/>
            <a:ext cx="1780177" cy="353943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C8137128-1927-4830-A17A-A35842139D6B}"/>
              </a:ext>
            </a:extLst>
          </p:cNvPr>
          <p:cNvCxnSpPr>
            <a:stCxn id="11" idx="2"/>
          </p:cNvCxnSpPr>
          <p:nvPr/>
        </p:nvCxnSpPr>
        <p:spPr bwMode="auto">
          <a:xfrm>
            <a:off x="3880032" y="4473162"/>
            <a:ext cx="1123768" cy="84813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" name="矩形 14">
            <a:extLst>
              <a:ext uri="{FF2B5EF4-FFF2-40B4-BE49-F238E27FC236}">
                <a16:creationId xmlns:a16="http://schemas.microsoft.com/office/drawing/2014/main" id="{21EC8860-6606-43A2-A003-392692BB294A}"/>
              </a:ext>
            </a:extLst>
          </p:cNvPr>
          <p:cNvSpPr/>
          <p:nvPr/>
        </p:nvSpPr>
        <p:spPr>
          <a:xfrm>
            <a:off x="5353734" y="4897231"/>
            <a:ext cx="23791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333333"/>
                </a:solidFill>
                <a:latin typeface="-apple-system"/>
              </a:rPr>
              <a:t>（</a:t>
            </a:r>
            <a:r>
              <a:rPr lang="en-US" altLang="zh-CN" dirty="0">
                <a:solidFill>
                  <a:srgbClr val="333333"/>
                </a:solidFill>
                <a:latin typeface="-apple-system"/>
              </a:rPr>
              <a:t>1</a:t>
            </a:r>
            <a:r>
              <a:rPr lang="zh-CN" altLang="en-US" dirty="0">
                <a:solidFill>
                  <a:srgbClr val="333333"/>
                </a:solidFill>
                <a:latin typeface="-apple-system"/>
              </a:rPr>
              <a:t>）正常的交易分割</a:t>
            </a:r>
            <a:endParaRPr lang="zh-CN" altLang="en-US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72278129-D236-41CC-90DD-0F4125D3531C}"/>
              </a:ext>
            </a:extLst>
          </p:cNvPr>
          <p:cNvSpPr/>
          <p:nvPr/>
        </p:nvSpPr>
        <p:spPr>
          <a:xfrm>
            <a:off x="5353734" y="5712381"/>
            <a:ext cx="23791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333333"/>
                </a:solidFill>
                <a:latin typeface="-apple-system"/>
              </a:rPr>
              <a:t>（</a:t>
            </a:r>
            <a:r>
              <a:rPr lang="en-US" altLang="zh-CN" dirty="0">
                <a:solidFill>
                  <a:srgbClr val="333333"/>
                </a:solidFill>
                <a:latin typeface="-apple-system"/>
              </a:rPr>
              <a:t>2</a:t>
            </a:r>
            <a:r>
              <a:rPr lang="zh-CN" altLang="en-US" dirty="0">
                <a:solidFill>
                  <a:srgbClr val="333333"/>
                </a:solidFill>
                <a:latin typeface="-apple-system"/>
              </a:rPr>
              <a:t>）超时的交易分割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75479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同侧圆角矩形 6">
            <a:extLst>
              <a:ext uri="{FF2B5EF4-FFF2-40B4-BE49-F238E27FC236}">
                <a16:creationId xmlns:a16="http://schemas.microsoft.com/office/drawing/2014/main" id="{D108AE08-E1FC-4842-A9A9-C4A513A0E575}"/>
              </a:ext>
            </a:extLst>
          </p:cNvPr>
          <p:cNvSpPr/>
          <p:nvPr/>
        </p:nvSpPr>
        <p:spPr bwMode="auto">
          <a:xfrm rot="16200000">
            <a:off x="11723490" y="6239716"/>
            <a:ext cx="425669" cy="539388"/>
          </a:xfrm>
          <a:prstGeom prst="round2SameRect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B0FC2B8C-A390-BA40-84FB-00AC9B7E0418}"/>
              </a:ext>
            </a:extLst>
          </p:cNvPr>
          <p:cNvSpPr/>
          <p:nvPr/>
        </p:nvSpPr>
        <p:spPr bwMode="auto">
          <a:xfrm>
            <a:off x="1" y="362607"/>
            <a:ext cx="599090" cy="520262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0412C69-1F1B-C342-96B6-2C2912DD9E9C}"/>
              </a:ext>
            </a:extLst>
          </p:cNvPr>
          <p:cNvSpPr/>
          <p:nvPr/>
        </p:nvSpPr>
        <p:spPr bwMode="auto">
          <a:xfrm>
            <a:off x="646387" y="362607"/>
            <a:ext cx="94592" cy="520262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CFB7CB5-7554-BD4F-AB61-7570A32D98CD}"/>
              </a:ext>
            </a:extLst>
          </p:cNvPr>
          <p:cNvSpPr txBox="1"/>
          <p:nvPr/>
        </p:nvSpPr>
        <p:spPr>
          <a:xfrm>
            <a:off x="11776986" y="632474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DA07B5E9-8343-3D49-AF6B-82534C3675E3}" type="slidenum">
              <a:rPr kumimoji="1" lang="zh-CN" altLang="en-US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13</a:t>
            </a:fld>
            <a:endParaRPr kumimoji="1" lang="zh-CN" altLang="en-US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36C8E293-33AE-054F-A412-356DB794DE03}"/>
              </a:ext>
            </a:extLst>
          </p:cNvPr>
          <p:cNvSpPr txBox="1"/>
          <p:nvPr/>
        </p:nvSpPr>
        <p:spPr>
          <a:xfrm>
            <a:off x="788275" y="326670"/>
            <a:ext cx="32217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200" b="1" dirty="0"/>
              <a:t>Fabric</a:t>
            </a:r>
            <a:r>
              <a:rPr kumimoji="1" lang="zh-CN" altLang="en-US" sz="3200" b="1" dirty="0"/>
              <a:t>中的</a:t>
            </a:r>
            <a:r>
              <a:rPr kumimoji="1" lang="en-US" altLang="zh-CN" sz="3200" b="1" dirty="0" err="1"/>
              <a:t>kafka</a:t>
            </a:r>
            <a:endParaRPr kumimoji="1" lang="en-US" altLang="zh-CN" sz="3200" b="1" dirty="0"/>
          </a:p>
        </p:txBody>
      </p:sp>
      <p:pic>
        <p:nvPicPr>
          <p:cNvPr id="39" name="图片 38">
            <a:extLst>
              <a:ext uri="{FF2B5EF4-FFF2-40B4-BE49-F238E27FC236}">
                <a16:creationId xmlns:a16="http://schemas.microsoft.com/office/drawing/2014/main" id="{F4DB2A56-6B1C-D84D-A3B9-85ECC1958A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28" y="6081713"/>
            <a:ext cx="1554767" cy="776287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50B86FFA-F210-4575-AFD5-17DF29D93B8C}"/>
              </a:ext>
            </a:extLst>
          </p:cNvPr>
          <p:cNvSpPr/>
          <p:nvPr/>
        </p:nvSpPr>
        <p:spPr>
          <a:xfrm>
            <a:off x="6987202" y="5897047"/>
            <a:ext cx="18296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333333"/>
                </a:solidFill>
                <a:latin typeface="-apple-system"/>
              </a:rPr>
              <a:t>使用</a:t>
            </a:r>
            <a:r>
              <a:rPr lang="en-US" altLang="zh-CN" dirty="0" err="1">
                <a:solidFill>
                  <a:srgbClr val="333333"/>
                </a:solidFill>
                <a:latin typeface="-apple-system"/>
              </a:rPr>
              <a:t>kafka</a:t>
            </a:r>
            <a:r>
              <a:rPr lang="zh-CN" altLang="en-US" dirty="0">
                <a:solidFill>
                  <a:srgbClr val="333333"/>
                </a:solidFill>
                <a:latin typeface="-apple-system"/>
              </a:rPr>
              <a:t>的地方</a:t>
            </a:r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A1223508-0DE3-4EB3-9C4F-9FB3A72079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7036" y="1160342"/>
            <a:ext cx="7811473" cy="5370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309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同侧圆角矩形 6">
            <a:extLst>
              <a:ext uri="{FF2B5EF4-FFF2-40B4-BE49-F238E27FC236}">
                <a16:creationId xmlns:a16="http://schemas.microsoft.com/office/drawing/2014/main" id="{D108AE08-E1FC-4842-A9A9-C4A513A0E575}"/>
              </a:ext>
            </a:extLst>
          </p:cNvPr>
          <p:cNvSpPr/>
          <p:nvPr/>
        </p:nvSpPr>
        <p:spPr bwMode="auto">
          <a:xfrm rot="16200000">
            <a:off x="11723490" y="6239716"/>
            <a:ext cx="425669" cy="539388"/>
          </a:xfrm>
          <a:prstGeom prst="round2SameRect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B0FC2B8C-A390-BA40-84FB-00AC9B7E0418}"/>
              </a:ext>
            </a:extLst>
          </p:cNvPr>
          <p:cNvSpPr/>
          <p:nvPr/>
        </p:nvSpPr>
        <p:spPr bwMode="auto">
          <a:xfrm>
            <a:off x="1" y="362607"/>
            <a:ext cx="599090" cy="520262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0412C69-1F1B-C342-96B6-2C2912DD9E9C}"/>
              </a:ext>
            </a:extLst>
          </p:cNvPr>
          <p:cNvSpPr/>
          <p:nvPr/>
        </p:nvSpPr>
        <p:spPr bwMode="auto">
          <a:xfrm>
            <a:off x="646387" y="362607"/>
            <a:ext cx="94592" cy="520262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CFB7CB5-7554-BD4F-AB61-7570A32D98CD}"/>
              </a:ext>
            </a:extLst>
          </p:cNvPr>
          <p:cNvSpPr txBox="1"/>
          <p:nvPr/>
        </p:nvSpPr>
        <p:spPr>
          <a:xfrm>
            <a:off x="11776986" y="632474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DA07B5E9-8343-3D49-AF6B-82534C3675E3}" type="slidenum">
              <a:rPr kumimoji="1" lang="zh-CN" altLang="en-US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14</a:t>
            </a:fld>
            <a:endParaRPr kumimoji="1" lang="zh-CN" altLang="en-US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36C8E293-33AE-054F-A412-356DB794DE03}"/>
              </a:ext>
            </a:extLst>
          </p:cNvPr>
          <p:cNvSpPr txBox="1"/>
          <p:nvPr/>
        </p:nvSpPr>
        <p:spPr>
          <a:xfrm>
            <a:off x="788275" y="359649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b="1" dirty="0"/>
              <a:t>作业环节</a:t>
            </a:r>
          </a:p>
        </p:txBody>
      </p:sp>
      <p:pic>
        <p:nvPicPr>
          <p:cNvPr id="40" name="图片 39">
            <a:extLst>
              <a:ext uri="{FF2B5EF4-FFF2-40B4-BE49-F238E27FC236}">
                <a16:creationId xmlns:a16="http://schemas.microsoft.com/office/drawing/2014/main" id="{ED8D0E01-CE76-A64B-9145-0470D0CBAF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28" y="6081713"/>
            <a:ext cx="1554767" cy="776287"/>
          </a:xfrm>
          <a:prstGeom prst="rect">
            <a:avLst/>
          </a:prstGeom>
        </p:spPr>
      </p:pic>
      <p:sp>
        <p:nvSpPr>
          <p:cNvPr id="9" name="内容占位符 8">
            <a:extLst>
              <a:ext uri="{FF2B5EF4-FFF2-40B4-BE49-F238E27FC236}">
                <a16:creationId xmlns:a16="http://schemas.microsoft.com/office/drawing/2014/main" id="{8CAC6B49-DE74-4842-A1D5-6F576A6625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9091" y="1409701"/>
            <a:ext cx="10515600" cy="1200150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1 </a:t>
            </a:r>
            <a:r>
              <a:rPr lang="zh-CN" altLang="en-US" dirty="0"/>
              <a:t>、</a:t>
            </a:r>
            <a:r>
              <a:rPr lang="en-US" altLang="zh-CN" dirty="0"/>
              <a:t>Fabirc1.2</a:t>
            </a:r>
            <a:r>
              <a:rPr lang="zh-CN" altLang="en-US" dirty="0"/>
              <a:t>中提供哪几种共识服务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2</a:t>
            </a:r>
            <a:r>
              <a:rPr lang="zh-CN" altLang="en-US" dirty="0"/>
              <a:t>、</a:t>
            </a:r>
            <a:r>
              <a:rPr lang="en-US" altLang="zh-CN" dirty="0"/>
              <a:t>Fabirc1.4</a:t>
            </a:r>
            <a:r>
              <a:rPr lang="zh-CN" altLang="en-US" dirty="0"/>
              <a:t>中新增哪种共识机制，相比</a:t>
            </a:r>
            <a:r>
              <a:rPr lang="en-US" altLang="zh-CN" dirty="0" err="1"/>
              <a:t>kafka</a:t>
            </a:r>
            <a:r>
              <a:rPr lang="zh-CN" altLang="en-US" dirty="0"/>
              <a:t>有哪些优势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5C10539-2949-488F-8E34-CFE5520918CB}"/>
              </a:ext>
            </a:extLst>
          </p:cNvPr>
          <p:cNvSpPr/>
          <p:nvPr/>
        </p:nvSpPr>
        <p:spPr>
          <a:xfrm>
            <a:off x="599091" y="2934594"/>
            <a:ext cx="675767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/>
              <a:t>3</a:t>
            </a:r>
            <a:r>
              <a:rPr lang="zh-CN" altLang="en-US" sz="2000" dirty="0"/>
              <a:t>、操作题：配置</a:t>
            </a:r>
            <a:r>
              <a:rPr lang="en-US" altLang="zh-CN" sz="2000" dirty="0"/>
              <a:t>Kafka</a:t>
            </a:r>
            <a:r>
              <a:rPr lang="zh-CN" altLang="en-US" sz="2000" dirty="0"/>
              <a:t>共识服务并启动</a:t>
            </a:r>
            <a:endParaRPr lang="en-US" altLang="zh-CN" sz="2000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F65807B2-6911-466B-98A8-6DD789AFDE0A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091" y="3629878"/>
            <a:ext cx="10235164" cy="23902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83433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同侧圆角矩形 6">
            <a:extLst>
              <a:ext uri="{FF2B5EF4-FFF2-40B4-BE49-F238E27FC236}">
                <a16:creationId xmlns:a16="http://schemas.microsoft.com/office/drawing/2014/main" id="{D108AE08-E1FC-4842-A9A9-C4A513A0E575}"/>
              </a:ext>
            </a:extLst>
          </p:cNvPr>
          <p:cNvSpPr/>
          <p:nvPr/>
        </p:nvSpPr>
        <p:spPr bwMode="auto">
          <a:xfrm rot="16200000">
            <a:off x="11723490" y="6239716"/>
            <a:ext cx="425669" cy="539388"/>
          </a:xfrm>
          <a:prstGeom prst="round2SameRect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B0FC2B8C-A390-BA40-84FB-00AC9B7E0418}"/>
              </a:ext>
            </a:extLst>
          </p:cNvPr>
          <p:cNvSpPr/>
          <p:nvPr/>
        </p:nvSpPr>
        <p:spPr bwMode="auto">
          <a:xfrm>
            <a:off x="1" y="362607"/>
            <a:ext cx="599090" cy="520262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0412C69-1F1B-C342-96B6-2C2912DD9E9C}"/>
              </a:ext>
            </a:extLst>
          </p:cNvPr>
          <p:cNvSpPr/>
          <p:nvPr/>
        </p:nvSpPr>
        <p:spPr bwMode="auto">
          <a:xfrm>
            <a:off x="646387" y="362607"/>
            <a:ext cx="94592" cy="520262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CFB7CB5-7554-BD4F-AB61-7570A32D98CD}"/>
              </a:ext>
            </a:extLst>
          </p:cNvPr>
          <p:cNvSpPr txBox="1"/>
          <p:nvPr/>
        </p:nvSpPr>
        <p:spPr>
          <a:xfrm>
            <a:off x="11776986" y="632474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DA07B5E9-8343-3D49-AF6B-82534C3675E3}" type="slidenum">
              <a:rPr kumimoji="1" lang="zh-CN" altLang="en-US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2</a:t>
            </a:fld>
            <a:endParaRPr kumimoji="1" lang="zh-CN" altLang="en-US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36C8E293-33AE-054F-A412-356DB794DE03}"/>
              </a:ext>
            </a:extLst>
          </p:cNvPr>
          <p:cNvSpPr txBox="1"/>
          <p:nvPr/>
        </p:nvSpPr>
        <p:spPr>
          <a:xfrm>
            <a:off x="788275" y="359649"/>
            <a:ext cx="9253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b="1" dirty="0"/>
              <a:t>目录</a:t>
            </a:r>
            <a:endParaRPr kumimoji="1" lang="zh-CN" altLang="en-US" sz="2400" b="1" dirty="0"/>
          </a:p>
        </p:txBody>
      </p:sp>
      <p:pic>
        <p:nvPicPr>
          <p:cNvPr id="40" name="图片 39">
            <a:extLst>
              <a:ext uri="{FF2B5EF4-FFF2-40B4-BE49-F238E27FC236}">
                <a16:creationId xmlns:a16="http://schemas.microsoft.com/office/drawing/2014/main" id="{ED8D0E01-CE76-A64B-9145-0470D0CBAF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28" y="6081713"/>
            <a:ext cx="1554767" cy="776287"/>
          </a:xfrm>
          <a:prstGeom prst="rect">
            <a:avLst/>
          </a:prstGeom>
        </p:spPr>
      </p:pic>
      <p:sp>
        <p:nvSpPr>
          <p:cNvPr id="9" name="文本占位符 2">
            <a:extLst>
              <a:ext uri="{FF2B5EF4-FFF2-40B4-BE49-F238E27FC236}">
                <a16:creationId xmlns:a16="http://schemas.microsoft.com/office/drawing/2014/main" id="{6659F4F1-AD8D-4234-8AD8-838D745724AC}"/>
              </a:ext>
            </a:extLst>
          </p:cNvPr>
          <p:cNvSpPr txBox="1">
            <a:spLocks/>
          </p:cNvSpPr>
          <p:nvPr/>
        </p:nvSpPr>
        <p:spPr>
          <a:xfrm>
            <a:off x="2572315" y="3817022"/>
            <a:ext cx="9045612" cy="515626"/>
          </a:xfrm>
          <a:prstGeom prst="rect">
            <a:avLst/>
          </a:prstGeom>
          <a:ln w="12700">
            <a:miter lim="400000"/>
          </a:ln>
        </p:spPr>
        <p:txBody>
          <a:bodyPr lIns="42519" tIns="42519" rIns="42519" bIns="42519">
            <a:noAutofit/>
          </a:bodyPr>
          <a:lstStyle>
            <a:lvl1pPr algn="ctr" defTabSz="695325">
              <a:spcBef>
                <a:spcPts val="0"/>
              </a:spcBef>
              <a:defRPr sz="1400">
                <a:solidFill>
                  <a:srgbClr val="665082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  <a:lvl2pPr indent="0" algn="ctr" defTabSz="695325">
              <a:spcBef>
                <a:spcPts val="0"/>
              </a:spcBef>
              <a:defRPr sz="1400">
                <a:solidFill>
                  <a:srgbClr val="665082"/>
                </a:solidFill>
                <a:latin typeface="Avenir Next"/>
                <a:ea typeface="Avenir Next"/>
                <a:cs typeface="Avenir Next"/>
                <a:sym typeface="Avenir Next"/>
              </a:defRPr>
            </a:lvl2pPr>
            <a:lvl3pPr indent="0" algn="ctr" defTabSz="695325">
              <a:spcBef>
                <a:spcPts val="0"/>
              </a:spcBef>
              <a:defRPr sz="1400">
                <a:solidFill>
                  <a:srgbClr val="665082"/>
                </a:solidFill>
                <a:latin typeface="Avenir Next"/>
                <a:ea typeface="Avenir Next"/>
                <a:cs typeface="Avenir Next"/>
                <a:sym typeface="Avenir Next"/>
              </a:defRPr>
            </a:lvl3pPr>
            <a:lvl4pPr indent="0" algn="ctr" defTabSz="695325">
              <a:spcBef>
                <a:spcPts val="0"/>
              </a:spcBef>
              <a:defRPr sz="1400">
                <a:solidFill>
                  <a:srgbClr val="665082"/>
                </a:solidFill>
                <a:latin typeface="Avenir Next"/>
                <a:ea typeface="Avenir Next"/>
                <a:cs typeface="Avenir Next"/>
                <a:sym typeface="Avenir Next"/>
              </a:defRPr>
            </a:lvl4pPr>
            <a:lvl5pPr indent="0" algn="ctr" defTabSz="695325">
              <a:spcBef>
                <a:spcPts val="0"/>
              </a:spcBef>
              <a:defRPr sz="1400">
                <a:solidFill>
                  <a:srgbClr val="665082"/>
                </a:solidFill>
                <a:latin typeface="Avenir Next"/>
                <a:ea typeface="Avenir Next"/>
                <a:cs typeface="Avenir Next"/>
                <a:sym typeface="Avenir Next"/>
              </a:defRPr>
            </a:lvl5pPr>
            <a:lvl6pPr indent="2720975" algn="ctr" defTabSz="544195">
              <a:spcBef>
                <a:spcPts val="475"/>
              </a:spcBef>
              <a:defRPr>
                <a:solidFill>
                  <a:srgbClr val="FFFFFF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defRPr>
            </a:lvl6pPr>
            <a:lvl7pPr indent="3265805" algn="ctr" defTabSz="544195">
              <a:spcBef>
                <a:spcPts val="475"/>
              </a:spcBef>
              <a:defRPr>
                <a:solidFill>
                  <a:srgbClr val="FFFFFF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defRPr>
            </a:lvl7pPr>
            <a:lvl8pPr indent="3810000" algn="ctr" defTabSz="544195">
              <a:spcBef>
                <a:spcPts val="475"/>
              </a:spcBef>
              <a:defRPr>
                <a:solidFill>
                  <a:srgbClr val="FFFFFF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defRPr>
            </a:lvl8pPr>
            <a:lvl9pPr indent="4354195" algn="ctr" defTabSz="544195">
              <a:spcBef>
                <a:spcPts val="475"/>
              </a:spcBef>
              <a:defRPr>
                <a:solidFill>
                  <a:srgbClr val="FFFFFF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defRPr>
            </a:lvl9pPr>
          </a:lstStyle>
          <a:p>
            <a:pPr algn="l">
              <a:lnSpc>
                <a:spcPct val="114000"/>
              </a:lnSpc>
              <a:spcBef>
                <a:spcPts val="1200"/>
              </a:spcBef>
              <a:defRPr/>
            </a:pPr>
            <a:r>
              <a:rPr lang="en-US" altLang="zh-CN" sz="3200" b="1" kern="0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Fabirc1.2</a:t>
            </a:r>
            <a:r>
              <a:rPr lang="zh-CN" altLang="en-US" sz="3200" b="1" kern="0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中的</a:t>
            </a:r>
            <a:r>
              <a:rPr lang="en-US" altLang="zh-CN" sz="3200" b="1" kern="0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Kafka</a:t>
            </a:r>
            <a:r>
              <a:rPr lang="zh-CN" altLang="en-US" sz="3200" b="1" kern="0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排序共识服务</a:t>
            </a:r>
            <a:endParaRPr lang="en-US" altLang="zh-CN" sz="3200" b="1" kern="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占位符 2">
            <a:extLst>
              <a:ext uri="{FF2B5EF4-FFF2-40B4-BE49-F238E27FC236}">
                <a16:creationId xmlns:a16="http://schemas.microsoft.com/office/drawing/2014/main" id="{E6CEE756-1D5A-48AF-AE4C-EE11414B0723}"/>
              </a:ext>
            </a:extLst>
          </p:cNvPr>
          <p:cNvSpPr txBox="1">
            <a:spLocks/>
          </p:cNvSpPr>
          <p:nvPr/>
        </p:nvSpPr>
        <p:spPr>
          <a:xfrm>
            <a:off x="2532778" y="1282927"/>
            <a:ext cx="8022147" cy="638246"/>
          </a:xfrm>
          <a:prstGeom prst="rect">
            <a:avLst/>
          </a:prstGeom>
          <a:ln w="12700">
            <a:miter lim="400000"/>
          </a:ln>
        </p:spPr>
        <p:txBody>
          <a:bodyPr lIns="42519" tIns="42519" rIns="42519" bIns="42519">
            <a:noAutofit/>
          </a:bodyPr>
          <a:lstStyle>
            <a:lvl1pPr algn="ctr" defTabSz="695325">
              <a:spcBef>
                <a:spcPts val="0"/>
              </a:spcBef>
              <a:defRPr sz="1400">
                <a:solidFill>
                  <a:srgbClr val="665082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  <a:lvl2pPr indent="0" algn="ctr" defTabSz="695325">
              <a:spcBef>
                <a:spcPts val="0"/>
              </a:spcBef>
              <a:defRPr sz="1400">
                <a:solidFill>
                  <a:srgbClr val="665082"/>
                </a:solidFill>
                <a:latin typeface="Avenir Next"/>
                <a:ea typeface="Avenir Next"/>
                <a:cs typeface="Avenir Next"/>
                <a:sym typeface="Avenir Next"/>
              </a:defRPr>
            </a:lvl2pPr>
            <a:lvl3pPr indent="0" algn="ctr" defTabSz="695325">
              <a:spcBef>
                <a:spcPts val="0"/>
              </a:spcBef>
              <a:defRPr sz="1400">
                <a:solidFill>
                  <a:srgbClr val="665082"/>
                </a:solidFill>
                <a:latin typeface="Avenir Next"/>
                <a:ea typeface="Avenir Next"/>
                <a:cs typeface="Avenir Next"/>
                <a:sym typeface="Avenir Next"/>
              </a:defRPr>
            </a:lvl3pPr>
            <a:lvl4pPr indent="0" algn="ctr" defTabSz="695325">
              <a:spcBef>
                <a:spcPts val="0"/>
              </a:spcBef>
              <a:defRPr sz="1400">
                <a:solidFill>
                  <a:srgbClr val="665082"/>
                </a:solidFill>
                <a:latin typeface="Avenir Next"/>
                <a:ea typeface="Avenir Next"/>
                <a:cs typeface="Avenir Next"/>
                <a:sym typeface="Avenir Next"/>
              </a:defRPr>
            </a:lvl4pPr>
            <a:lvl5pPr indent="0" algn="ctr" defTabSz="695325">
              <a:spcBef>
                <a:spcPts val="0"/>
              </a:spcBef>
              <a:defRPr sz="1400">
                <a:solidFill>
                  <a:srgbClr val="665082"/>
                </a:solidFill>
                <a:latin typeface="Avenir Next"/>
                <a:ea typeface="Avenir Next"/>
                <a:cs typeface="Avenir Next"/>
                <a:sym typeface="Avenir Next"/>
              </a:defRPr>
            </a:lvl5pPr>
            <a:lvl6pPr indent="2720975" algn="ctr" defTabSz="544195">
              <a:spcBef>
                <a:spcPts val="475"/>
              </a:spcBef>
              <a:defRPr>
                <a:solidFill>
                  <a:srgbClr val="FFFFFF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defRPr>
            </a:lvl6pPr>
            <a:lvl7pPr indent="3265805" algn="ctr" defTabSz="544195">
              <a:spcBef>
                <a:spcPts val="475"/>
              </a:spcBef>
              <a:defRPr>
                <a:solidFill>
                  <a:srgbClr val="FFFFFF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defRPr>
            </a:lvl7pPr>
            <a:lvl8pPr indent="3810000" algn="ctr" defTabSz="544195">
              <a:spcBef>
                <a:spcPts val="475"/>
              </a:spcBef>
              <a:defRPr>
                <a:solidFill>
                  <a:srgbClr val="FFFFFF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defRPr>
            </a:lvl8pPr>
            <a:lvl9pPr indent="4354195" algn="ctr" defTabSz="544195">
              <a:spcBef>
                <a:spcPts val="475"/>
              </a:spcBef>
              <a:defRPr>
                <a:solidFill>
                  <a:srgbClr val="FFFFFF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defRPr>
            </a:lvl9pPr>
          </a:lstStyle>
          <a:p>
            <a:pPr algn="l">
              <a:defRPr/>
            </a:pPr>
            <a:r>
              <a:rPr lang="zh-CN" altLang="en-US" sz="3200" b="1" kern="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理解共识</a:t>
            </a:r>
            <a:endParaRPr lang="en-US" altLang="zh-CN" sz="3200" b="1" kern="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圆角矩形 13">
            <a:extLst>
              <a:ext uri="{FF2B5EF4-FFF2-40B4-BE49-F238E27FC236}">
                <a16:creationId xmlns:a16="http://schemas.microsoft.com/office/drawing/2014/main" id="{961CBE81-75C0-49A3-94C8-2C55859B4C6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87086" y="3804960"/>
            <a:ext cx="539750" cy="539750"/>
          </a:xfrm>
          <a:prstGeom prst="roundRect">
            <a:avLst>
              <a:gd name="adj" fmla="val 16667"/>
            </a:avLst>
          </a:prstGeom>
          <a:solidFill>
            <a:srgbClr val="354B5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en-US" altLang="zh-CN" sz="2800" dirty="0">
                <a:solidFill>
                  <a:srgbClr val="FFFFFF"/>
                </a:solidFill>
              </a:rPr>
              <a:t>3</a:t>
            </a:r>
            <a:endParaRPr lang="zh-CN" altLang="en-US" sz="2800" dirty="0">
              <a:solidFill>
                <a:srgbClr val="FFFFFF"/>
              </a:solidFill>
            </a:endParaRPr>
          </a:p>
        </p:txBody>
      </p:sp>
      <p:sp>
        <p:nvSpPr>
          <p:cNvPr id="13" name="圆角矩形 13">
            <a:extLst>
              <a:ext uri="{FF2B5EF4-FFF2-40B4-BE49-F238E27FC236}">
                <a16:creationId xmlns:a16="http://schemas.microsoft.com/office/drawing/2014/main" id="{5E177606-CAB1-4AC7-9243-C0D99248A30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87086" y="2569161"/>
            <a:ext cx="539750" cy="539750"/>
          </a:xfrm>
          <a:prstGeom prst="roundRect">
            <a:avLst>
              <a:gd name="adj" fmla="val 16667"/>
            </a:avLst>
          </a:prstGeom>
          <a:solidFill>
            <a:srgbClr val="354B5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en-US" altLang="zh-CN" sz="2800" dirty="0">
                <a:solidFill>
                  <a:srgbClr val="FFFFFF"/>
                </a:solidFill>
              </a:rPr>
              <a:t>2</a:t>
            </a:r>
            <a:endParaRPr lang="zh-CN" altLang="en-US" sz="2800" dirty="0">
              <a:solidFill>
                <a:srgbClr val="FFFFFF"/>
              </a:solidFill>
            </a:endParaRPr>
          </a:p>
        </p:txBody>
      </p:sp>
      <p:sp>
        <p:nvSpPr>
          <p:cNvPr id="14" name="圆角矩形 13">
            <a:extLst>
              <a:ext uri="{FF2B5EF4-FFF2-40B4-BE49-F238E27FC236}">
                <a16:creationId xmlns:a16="http://schemas.microsoft.com/office/drawing/2014/main" id="{95CCC6CD-4049-42D9-839F-6D045D4C931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87086" y="1333362"/>
            <a:ext cx="539750" cy="539750"/>
          </a:xfrm>
          <a:prstGeom prst="roundRect">
            <a:avLst>
              <a:gd name="adj" fmla="val 16667"/>
            </a:avLst>
          </a:prstGeom>
          <a:solidFill>
            <a:srgbClr val="354B5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en-US" altLang="zh-CN" sz="2800" dirty="0">
                <a:solidFill>
                  <a:srgbClr val="FFFFFF"/>
                </a:solidFill>
              </a:rPr>
              <a:t>1</a:t>
            </a:r>
            <a:endParaRPr lang="zh-CN" altLang="en-US" sz="2800" dirty="0">
              <a:solidFill>
                <a:srgbClr val="FFFFFF"/>
              </a:solidFill>
            </a:endParaRPr>
          </a:p>
        </p:txBody>
      </p:sp>
      <p:sp>
        <p:nvSpPr>
          <p:cNvPr id="15" name="文本占位符 2">
            <a:extLst>
              <a:ext uri="{FF2B5EF4-FFF2-40B4-BE49-F238E27FC236}">
                <a16:creationId xmlns:a16="http://schemas.microsoft.com/office/drawing/2014/main" id="{627F759D-E22A-4550-AE3B-59972978D02A}"/>
              </a:ext>
            </a:extLst>
          </p:cNvPr>
          <p:cNvSpPr txBox="1">
            <a:spLocks/>
          </p:cNvSpPr>
          <p:nvPr/>
        </p:nvSpPr>
        <p:spPr>
          <a:xfrm>
            <a:off x="2611641" y="5095436"/>
            <a:ext cx="5941064" cy="439115"/>
          </a:xfrm>
          <a:prstGeom prst="rect">
            <a:avLst/>
          </a:prstGeom>
          <a:ln w="12700">
            <a:miter lim="400000"/>
          </a:ln>
        </p:spPr>
        <p:txBody>
          <a:bodyPr lIns="42519" tIns="42519" rIns="42519" bIns="42519">
            <a:noAutofit/>
          </a:bodyPr>
          <a:lstStyle>
            <a:lvl1pPr algn="ctr" defTabSz="695325">
              <a:spcBef>
                <a:spcPts val="0"/>
              </a:spcBef>
              <a:defRPr sz="1400">
                <a:solidFill>
                  <a:srgbClr val="665082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  <a:lvl2pPr indent="0" algn="ctr" defTabSz="695325">
              <a:spcBef>
                <a:spcPts val="0"/>
              </a:spcBef>
              <a:defRPr sz="1400">
                <a:solidFill>
                  <a:srgbClr val="665082"/>
                </a:solidFill>
                <a:latin typeface="Avenir Next"/>
                <a:ea typeface="Avenir Next"/>
                <a:cs typeface="Avenir Next"/>
                <a:sym typeface="Avenir Next"/>
              </a:defRPr>
            </a:lvl2pPr>
            <a:lvl3pPr indent="0" algn="ctr" defTabSz="695325">
              <a:spcBef>
                <a:spcPts val="0"/>
              </a:spcBef>
              <a:defRPr sz="1400">
                <a:solidFill>
                  <a:srgbClr val="665082"/>
                </a:solidFill>
                <a:latin typeface="Avenir Next"/>
                <a:ea typeface="Avenir Next"/>
                <a:cs typeface="Avenir Next"/>
                <a:sym typeface="Avenir Next"/>
              </a:defRPr>
            </a:lvl3pPr>
            <a:lvl4pPr indent="0" algn="ctr" defTabSz="695325">
              <a:spcBef>
                <a:spcPts val="0"/>
              </a:spcBef>
              <a:defRPr sz="1400">
                <a:solidFill>
                  <a:srgbClr val="665082"/>
                </a:solidFill>
                <a:latin typeface="Avenir Next"/>
                <a:ea typeface="Avenir Next"/>
                <a:cs typeface="Avenir Next"/>
                <a:sym typeface="Avenir Next"/>
              </a:defRPr>
            </a:lvl4pPr>
            <a:lvl5pPr indent="0" algn="ctr" defTabSz="695325">
              <a:spcBef>
                <a:spcPts val="0"/>
              </a:spcBef>
              <a:defRPr sz="1400">
                <a:solidFill>
                  <a:srgbClr val="665082"/>
                </a:solidFill>
                <a:latin typeface="Avenir Next"/>
                <a:ea typeface="Avenir Next"/>
                <a:cs typeface="Avenir Next"/>
                <a:sym typeface="Avenir Next"/>
              </a:defRPr>
            </a:lvl5pPr>
            <a:lvl6pPr indent="2720975" algn="ctr" defTabSz="544195">
              <a:spcBef>
                <a:spcPts val="475"/>
              </a:spcBef>
              <a:defRPr>
                <a:solidFill>
                  <a:srgbClr val="FFFFFF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defRPr>
            </a:lvl6pPr>
            <a:lvl7pPr indent="3265805" algn="ctr" defTabSz="544195">
              <a:spcBef>
                <a:spcPts val="475"/>
              </a:spcBef>
              <a:defRPr>
                <a:solidFill>
                  <a:srgbClr val="FFFFFF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defRPr>
            </a:lvl7pPr>
            <a:lvl8pPr indent="3810000" algn="ctr" defTabSz="544195">
              <a:spcBef>
                <a:spcPts val="475"/>
              </a:spcBef>
              <a:defRPr>
                <a:solidFill>
                  <a:srgbClr val="FFFFFF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defRPr>
            </a:lvl8pPr>
            <a:lvl9pPr indent="4354195" algn="ctr" defTabSz="544195">
              <a:spcBef>
                <a:spcPts val="475"/>
              </a:spcBef>
              <a:defRPr>
                <a:solidFill>
                  <a:srgbClr val="FFFFFF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defRPr>
            </a:lvl9pPr>
          </a:lstStyle>
          <a:p>
            <a:pPr algn="l">
              <a:lnSpc>
                <a:spcPct val="114000"/>
              </a:lnSpc>
              <a:spcBef>
                <a:spcPts val="1200"/>
              </a:spcBef>
              <a:defRPr/>
            </a:pPr>
            <a:r>
              <a:rPr lang="zh-CN" altLang="en-US" sz="3200" b="1" kern="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作业</a:t>
            </a:r>
            <a:endParaRPr lang="en-US" altLang="zh-CN" sz="3200" b="1" kern="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圆角矩形 13">
            <a:extLst>
              <a:ext uri="{FF2B5EF4-FFF2-40B4-BE49-F238E27FC236}">
                <a16:creationId xmlns:a16="http://schemas.microsoft.com/office/drawing/2014/main" id="{ABF8D24A-8DDD-41D4-912F-B4A9D15243E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87086" y="5147593"/>
            <a:ext cx="539750" cy="539750"/>
          </a:xfrm>
          <a:prstGeom prst="roundRect">
            <a:avLst>
              <a:gd name="adj" fmla="val 16667"/>
            </a:avLst>
          </a:prstGeom>
          <a:solidFill>
            <a:srgbClr val="354B5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en-US" altLang="zh-CN" sz="2800" dirty="0">
                <a:solidFill>
                  <a:srgbClr val="FFFFFF"/>
                </a:solidFill>
              </a:rPr>
              <a:t>4</a:t>
            </a:r>
            <a:endParaRPr lang="zh-CN" altLang="en-US" sz="2800" dirty="0">
              <a:solidFill>
                <a:srgbClr val="FFFFFF"/>
              </a:solidFill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0BD1A0E4-DDE4-4E64-9A4B-76DFEC342497}"/>
              </a:ext>
            </a:extLst>
          </p:cNvPr>
          <p:cNvSpPr/>
          <p:nvPr/>
        </p:nvSpPr>
        <p:spPr>
          <a:xfrm>
            <a:off x="2532778" y="2569161"/>
            <a:ext cx="389561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kern="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venir Next"/>
              </a:rPr>
              <a:t>Fabric</a:t>
            </a:r>
            <a:r>
              <a:rPr lang="zh-CN" altLang="en-US" sz="3200" b="1" kern="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venir Next"/>
              </a:rPr>
              <a:t>中的</a:t>
            </a:r>
            <a:r>
              <a:rPr lang="zh-CN" altLang="en-US" sz="3200" b="1" kern="0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venir Next"/>
              </a:rPr>
              <a:t>共识演进</a:t>
            </a:r>
            <a:endParaRPr lang="zh-CN" altLang="en-US" sz="3200" b="1" kern="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venir Next"/>
            </a:endParaRPr>
          </a:p>
        </p:txBody>
      </p:sp>
    </p:spTree>
    <p:extLst>
      <p:ext uri="{BB962C8B-B14F-4D97-AF65-F5344CB8AC3E}">
        <p14:creationId xmlns:p14="http://schemas.microsoft.com/office/powerpoint/2010/main" val="1923328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同侧圆角矩形 6">
            <a:extLst>
              <a:ext uri="{FF2B5EF4-FFF2-40B4-BE49-F238E27FC236}">
                <a16:creationId xmlns:a16="http://schemas.microsoft.com/office/drawing/2014/main" id="{D108AE08-E1FC-4842-A9A9-C4A513A0E575}"/>
              </a:ext>
            </a:extLst>
          </p:cNvPr>
          <p:cNvSpPr/>
          <p:nvPr/>
        </p:nvSpPr>
        <p:spPr bwMode="auto">
          <a:xfrm rot="16200000">
            <a:off x="11723490" y="6239716"/>
            <a:ext cx="425669" cy="539388"/>
          </a:xfrm>
          <a:prstGeom prst="round2SameRect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B0FC2B8C-A390-BA40-84FB-00AC9B7E0418}"/>
              </a:ext>
            </a:extLst>
          </p:cNvPr>
          <p:cNvSpPr/>
          <p:nvPr/>
        </p:nvSpPr>
        <p:spPr bwMode="auto">
          <a:xfrm>
            <a:off x="1" y="362607"/>
            <a:ext cx="599090" cy="520262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0412C69-1F1B-C342-96B6-2C2912DD9E9C}"/>
              </a:ext>
            </a:extLst>
          </p:cNvPr>
          <p:cNvSpPr/>
          <p:nvPr/>
        </p:nvSpPr>
        <p:spPr bwMode="auto">
          <a:xfrm>
            <a:off x="646387" y="362607"/>
            <a:ext cx="94592" cy="520262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CFB7CB5-7554-BD4F-AB61-7570A32D98CD}"/>
              </a:ext>
            </a:extLst>
          </p:cNvPr>
          <p:cNvSpPr txBox="1"/>
          <p:nvPr/>
        </p:nvSpPr>
        <p:spPr>
          <a:xfrm>
            <a:off x="11776986" y="632474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DA07B5E9-8343-3D49-AF6B-82534C3675E3}" type="slidenum">
              <a:rPr kumimoji="1" lang="zh-CN" altLang="en-US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3</a:t>
            </a:fld>
            <a:endParaRPr kumimoji="1" lang="zh-CN" altLang="en-US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39" name="图片 38">
            <a:extLst>
              <a:ext uri="{FF2B5EF4-FFF2-40B4-BE49-F238E27FC236}">
                <a16:creationId xmlns:a16="http://schemas.microsoft.com/office/drawing/2014/main" id="{F4DB2A56-6B1C-D84D-A3B9-85ECC1958A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28" y="6081713"/>
            <a:ext cx="1554767" cy="776287"/>
          </a:xfrm>
          <a:prstGeom prst="rect">
            <a:avLst/>
          </a:prstGeom>
        </p:spPr>
      </p:pic>
      <p:sp>
        <p:nvSpPr>
          <p:cNvPr id="41" name="文本框 40">
            <a:extLst>
              <a:ext uri="{FF2B5EF4-FFF2-40B4-BE49-F238E27FC236}">
                <a16:creationId xmlns:a16="http://schemas.microsoft.com/office/drawing/2014/main" id="{7E6D4703-CD5E-4E93-BA51-1083A0FA93D1}"/>
              </a:ext>
            </a:extLst>
          </p:cNvPr>
          <p:cNvSpPr txBox="1"/>
          <p:nvPr/>
        </p:nvSpPr>
        <p:spPr>
          <a:xfrm>
            <a:off x="788275" y="326670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200" b="1" dirty="0"/>
              <a:t>理解共识</a:t>
            </a:r>
            <a:endParaRPr kumimoji="1" lang="en-US" altLang="zh-CN" sz="3200" b="1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68A10799-223C-4CAC-BFB1-1ED69BAE3994}"/>
              </a:ext>
            </a:extLst>
          </p:cNvPr>
          <p:cNvSpPr/>
          <p:nvPr/>
        </p:nvSpPr>
        <p:spPr>
          <a:xfrm>
            <a:off x="447027" y="1275621"/>
            <a:ext cx="395663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dirty="0"/>
              <a:t>什么是共识算法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C7D667D9-5326-48CE-8736-6A6746534D2B}"/>
              </a:ext>
            </a:extLst>
          </p:cNvPr>
          <p:cNvSpPr/>
          <p:nvPr/>
        </p:nvSpPr>
        <p:spPr>
          <a:xfrm>
            <a:off x="447027" y="2029026"/>
            <a:ext cx="475915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-apple-system"/>
              </a:rPr>
              <a:t>共识算法就是保证分布式系统一致性实现的解决</a:t>
            </a:r>
            <a:r>
              <a:rPr lang="zh-CN" altLang="en-US" sz="2400" dirty="0" smtClean="0">
                <a:solidFill>
                  <a:srgbClr val="333333"/>
                </a:solidFill>
                <a:latin typeface="-apple-system"/>
              </a:rPr>
              <a:t>方式。</a:t>
            </a:r>
            <a:r>
              <a:rPr lang="zh-CN" altLang="en-US" sz="2400" dirty="0">
                <a:solidFill>
                  <a:srgbClr val="333333"/>
                </a:solidFill>
                <a:latin typeface="-apple-system"/>
              </a:rPr>
              <a:t>共识算法旨在实现涉及在网络中多个不可靠节点的可靠性。</a:t>
            </a:r>
            <a:endParaRPr lang="zh-CN" altLang="en-US" sz="24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A963679-1A81-432D-8FBB-0F8091AB4737}"/>
              </a:ext>
            </a:extLst>
          </p:cNvPr>
          <p:cNvSpPr/>
          <p:nvPr/>
        </p:nvSpPr>
        <p:spPr>
          <a:xfrm>
            <a:off x="5766079" y="1275621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/>
              <a:t>共识属性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A3BC2FD-F94D-4421-BBEE-B3706598F3C7}"/>
              </a:ext>
            </a:extLst>
          </p:cNvPr>
          <p:cNvSpPr/>
          <p:nvPr/>
        </p:nvSpPr>
        <p:spPr>
          <a:xfrm>
            <a:off x="5648973" y="2138210"/>
            <a:ext cx="6096000" cy="2677656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333333"/>
                </a:solidFill>
                <a:latin typeface="-apple-system"/>
              </a:rPr>
              <a:t>安全性：</a:t>
            </a:r>
            <a:r>
              <a:rPr lang="zh-CN" altLang="en-US" sz="2400" dirty="0">
                <a:solidFill>
                  <a:srgbClr val="333333"/>
                </a:solidFill>
                <a:latin typeface="-apple-system"/>
              </a:rPr>
              <a:t>表示每个节点保证相同的输入序列，并在每个节点上产生相同的输出结果。当节点收到相同的一系列交易时，每个节点上将发生相同的状态更改。该算法必须与单个节点系统的执行结果相同。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333333"/>
                </a:solidFill>
                <a:latin typeface="-apple-system"/>
              </a:rPr>
              <a:t>活跃性：</a:t>
            </a:r>
            <a:r>
              <a:rPr lang="zh-CN" altLang="en-US" sz="2400" dirty="0">
                <a:solidFill>
                  <a:srgbClr val="333333"/>
                </a:solidFill>
                <a:latin typeface="-apple-system"/>
              </a:rPr>
              <a:t>在通信正常的情况下，每个非故障节点最终都能接收每个提交的交易。</a:t>
            </a:r>
            <a:endParaRPr lang="zh-CN" altLang="en-US" sz="2400" b="0" i="0" dirty="0">
              <a:solidFill>
                <a:srgbClr val="333333"/>
              </a:solidFill>
              <a:effectLst/>
              <a:latin typeface="-apple-system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51929" y="4025052"/>
            <a:ext cx="475705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2400" dirty="0" smtClean="0">
                <a:solidFill>
                  <a:srgbClr val="333333"/>
                </a:solidFill>
                <a:latin typeface="-apple-system"/>
              </a:rPr>
              <a:t>共识算法目标</a:t>
            </a:r>
            <a:r>
              <a:rPr lang="zh-CN" altLang="en-US" sz="2400" dirty="0">
                <a:solidFill>
                  <a:srgbClr val="333333"/>
                </a:solidFill>
                <a:latin typeface="-apple-system"/>
              </a:rPr>
              <a:t>是在存在各种差错、恶意攻击、可能不同步的对等式</a:t>
            </a:r>
            <a:r>
              <a:rPr lang="zh-CN" altLang="en-US" sz="2400" dirty="0" smtClean="0">
                <a:solidFill>
                  <a:srgbClr val="333333"/>
                </a:solidFill>
                <a:latin typeface="-apple-system"/>
              </a:rPr>
              <a:t>网络中</a:t>
            </a:r>
            <a:r>
              <a:rPr lang="zh-CN" altLang="en-US" sz="2400" dirty="0">
                <a:solidFill>
                  <a:srgbClr val="333333"/>
                </a:solidFill>
                <a:latin typeface="-apple-system"/>
              </a:rPr>
              <a:t>，并且在没有中央协调的情况下，确保分布式账本在不同网络节点上</a:t>
            </a:r>
            <a:r>
              <a:rPr lang="zh-CN" altLang="en-US" sz="2400" dirty="0" smtClean="0">
                <a:solidFill>
                  <a:srgbClr val="333333"/>
                </a:solidFill>
                <a:latin typeface="-apple-system"/>
              </a:rPr>
              <a:t>的文本</a:t>
            </a:r>
            <a:r>
              <a:rPr lang="zh-CN" altLang="en-US" sz="2400" dirty="0">
                <a:solidFill>
                  <a:srgbClr val="333333"/>
                </a:solidFill>
                <a:latin typeface="-apple-system"/>
              </a:rPr>
              <a:t>是一致的</a:t>
            </a:r>
          </a:p>
        </p:txBody>
      </p:sp>
      <p:sp>
        <p:nvSpPr>
          <p:cNvPr id="11" name="下箭头 10"/>
          <p:cNvSpPr/>
          <p:nvPr/>
        </p:nvSpPr>
        <p:spPr bwMode="auto">
          <a:xfrm>
            <a:off x="1842448" y="3598686"/>
            <a:ext cx="1787856" cy="426366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94284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同侧圆角矩形 6">
            <a:extLst>
              <a:ext uri="{FF2B5EF4-FFF2-40B4-BE49-F238E27FC236}">
                <a16:creationId xmlns:a16="http://schemas.microsoft.com/office/drawing/2014/main" id="{D108AE08-E1FC-4842-A9A9-C4A513A0E575}"/>
              </a:ext>
            </a:extLst>
          </p:cNvPr>
          <p:cNvSpPr/>
          <p:nvPr/>
        </p:nvSpPr>
        <p:spPr bwMode="auto">
          <a:xfrm rot="16200000">
            <a:off x="11723490" y="6239716"/>
            <a:ext cx="425669" cy="539388"/>
          </a:xfrm>
          <a:prstGeom prst="round2SameRect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B0FC2B8C-A390-BA40-84FB-00AC9B7E0418}"/>
              </a:ext>
            </a:extLst>
          </p:cNvPr>
          <p:cNvSpPr/>
          <p:nvPr/>
        </p:nvSpPr>
        <p:spPr bwMode="auto">
          <a:xfrm>
            <a:off x="1" y="362607"/>
            <a:ext cx="599090" cy="520262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0412C69-1F1B-C342-96B6-2C2912DD9E9C}"/>
              </a:ext>
            </a:extLst>
          </p:cNvPr>
          <p:cNvSpPr/>
          <p:nvPr/>
        </p:nvSpPr>
        <p:spPr bwMode="auto">
          <a:xfrm>
            <a:off x="646387" y="362607"/>
            <a:ext cx="94592" cy="520262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CFB7CB5-7554-BD4F-AB61-7570A32D98CD}"/>
              </a:ext>
            </a:extLst>
          </p:cNvPr>
          <p:cNvSpPr txBox="1"/>
          <p:nvPr/>
        </p:nvSpPr>
        <p:spPr>
          <a:xfrm>
            <a:off x="11776986" y="632474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DA07B5E9-8343-3D49-AF6B-82534C3675E3}" type="slidenum">
              <a:rPr kumimoji="1" lang="zh-CN" altLang="en-US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4</a:t>
            </a:fld>
            <a:endParaRPr kumimoji="1" lang="zh-CN" altLang="en-US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39" name="图片 38">
            <a:extLst>
              <a:ext uri="{FF2B5EF4-FFF2-40B4-BE49-F238E27FC236}">
                <a16:creationId xmlns:a16="http://schemas.microsoft.com/office/drawing/2014/main" id="{F4DB2A56-6B1C-D84D-A3B9-85ECC1958A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28" y="6081713"/>
            <a:ext cx="1554767" cy="776287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AA92BD2A-051B-4769-A237-6AA06F2A8274}"/>
              </a:ext>
            </a:extLst>
          </p:cNvPr>
          <p:cNvSpPr txBox="1"/>
          <p:nvPr/>
        </p:nvSpPr>
        <p:spPr>
          <a:xfrm>
            <a:off x="882867" y="261518"/>
            <a:ext cx="30775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200" b="1" dirty="0"/>
              <a:t>共识算法的分类</a:t>
            </a:r>
            <a:endParaRPr kumimoji="1" lang="en-US" altLang="zh-CN" sz="3200" b="1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F3FA188B-D959-4D9C-8D9E-5086514EE810}"/>
              </a:ext>
            </a:extLst>
          </p:cNvPr>
          <p:cNvSpPr/>
          <p:nvPr/>
        </p:nvSpPr>
        <p:spPr>
          <a:xfrm>
            <a:off x="740979" y="1435577"/>
            <a:ext cx="10144125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+mj-lt"/>
              <a:buAutoNum type="arabicPeriod"/>
            </a:pPr>
            <a:r>
              <a:rPr lang="zh-CN" altLang="en-US" sz="2000" b="1" dirty="0">
                <a:solidFill>
                  <a:srgbClr val="333333"/>
                </a:solidFill>
                <a:latin typeface="-apple-system"/>
              </a:rPr>
              <a:t>基于彩票的算法（</a:t>
            </a:r>
            <a:r>
              <a:rPr lang="en-US" altLang="zh-CN" sz="2000" b="1" dirty="0">
                <a:solidFill>
                  <a:srgbClr val="333333"/>
                </a:solidFill>
                <a:latin typeface="-apple-system"/>
              </a:rPr>
              <a:t>Lottery-based Algorithms</a:t>
            </a:r>
            <a:r>
              <a:rPr lang="zh-CN" altLang="en-US" sz="2000" b="1" dirty="0">
                <a:solidFill>
                  <a:srgbClr val="333333"/>
                </a:solidFill>
                <a:latin typeface="-apple-system"/>
              </a:rPr>
              <a:t>），</a:t>
            </a:r>
            <a:r>
              <a:rPr lang="zh-CN" altLang="en-US" sz="2000" dirty="0">
                <a:solidFill>
                  <a:srgbClr val="333333"/>
                </a:solidFill>
                <a:latin typeface="-apple-system"/>
              </a:rPr>
              <a:t>包括消耗时间证明（</a:t>
            </a:r>
            <a:r>
              <a:rPr lang="en-US" altLang="zh-CN" sz="2000" dirty="0">
                <a:solidFill>
                  <a:srgbClr val="333333"/>
                </a:solidFill>
                <a:latin typeface="-apple-system"/>
              </a:rPr>
              <a:t>Proof of Elapsed Time</a:t>
            </a:r>
            <a:r>
              <a:rPr lang="zh-CN" altLang="en-US" sz="2000" dirty="0">
                <a:solidFill>
                  <a:srgbClr val="333333"/>
                </a:solidFill>
                <a:latin typeface="-apple-system"/>
              </a:rPr>
              <a:t>，</a:t>
            </a:r>
            <a:r>
              <a:rPr lang="en-US" altLang="zh-CN" sz="2000" dirty="0" err="1">
                <a:solidFill>
                  <a:srgbClr val="333333"/>
                </a:solidFill>
                <a:latin typeface="-apple-system"/>
              </a:rPr>
              <a:t>PoET</a:t>
            </a:r>
            <a:r>
              <a:rPr lang="zh-CN" altLang="en-US" sz="2000" dirty="0">
                <a:solidFill>
                  <a:srgbClr val="333333"/>
                </a:solidFill>
                <a:latin typeface="-apple-system"/>
              </a:rPr>
              <a:t>）和工作量证明（</a:t>
            </a:r>
            <a:r>
              <a:rPr lang="en-US" altLang="zh-CN" sz="2000" dirty="0">
                <a:solidFill>
                  <a:srgbClr val="333333"/>
                </a:solidFill>
                <a:latin typeface="-apple-system"/>
              </a:rPr>
              <a:t>Proof of Work</a:t>
            </a:r>
            <a:r>
              <a:rPr lang="zh-CN" altLang="en-US" sz="2000" dirty="0">
                <a:solidFill>
                  <a:srgbClr val="333333"/>
                </a:solidFill>
                <a:latin typeface="-apple-system"/>
              </a:rPr>
              <a:t>，</a:t>
            </a:r>
            <a:r>
              <a:rPr lang="en-US" altLang="zh-CN" sz="2000" dirty="0" err="1">
                <a:solidFill>
                  <a:srgbClr val="333333"/>
                </a:solidFill>
                <a:latin typeface="-apple-system"/>
              </a:rPr>
              <a:t>PoW</a:t>
            </a:r>
            <a:r>
              <a:rPr lang="zh-CN" altLang="en-US" sz="2000" dirty="0">
                <a:solidFill>
                  <a:srgbClr val="333333"/>
                </a:solidFill>
                <a:latin typeface="-apple-system"/>
              </a:rPr>
              <a:t>）算法。基于彩票的算法的优势在于它们可以扩展到一个大的数字，由网络中任意一个节点生成一个区块，并将其传递给网络中的其它节点加以验证。另一方面，这些算法可能导致分叉，当两个“赢家”同时各广播一个新产生的区块时，会产生分支，每一个分支都必须被解析，这导致使用很长时间来确认终结。</a:t>
            </a:r>
            <a:endParaRPr lang="en-US" altLang="zh-CN" sz="2000" dirty="0">
              <a:solidFill>
                <a:srgbClr val="333333"/>
              </a:solidFill>
              <a:latin typeface="-apple-system"/>
            </a:endParaRPr>
          </a:p>
          <a:p>
            <a:pPr>
              <a:buFont typeface="+mj-lt"/>
              <a:buAutoNum type="arabicPeriod"/>
            </a:pPr>
            <a:endParaRPr lang="zh-CN" altLang="en-US" sz="2000" dirty="0">
              <a:solidFill>
                <a:srgbClr val="333333"/>
              </a:solidFill>
              <a:latin typeface="-apple-system"/>
            </a:endParaRPr>
          </a:p>
          <a:p>
            <a:pPr>
              <a:buFont typeface="+mj-lt"/>
              <a:buAutoNum type="arabicPeriod"/>
            </a:pPr>
            <a:r>
              <a:rPr lang="zh-CN" altLang="en-US" sz="2000" b="1" dirty="0">
                <a:solidFill>
                  <a:srgbClr val="333333"/>
                </a:solidFill>
                <a:latin typeface="-apple-system"/>
              </a:rPr>
              <a:t>基于投票的方法（</a:t>
            </a:r>
            <a:r>
              <a:rPr lang="en-US" altLang="zh-CN" sz="2000" b="1" dirty="0">
                <a:solidFill>
                  <a:srgbClr val="333333"/>
                </a:solidFill>
                <a:latin typeface="-apple-system"/>
              </a:rPr>
              <a:t>Voting-based Methods</a:t>
            </a:r>
            <a:r>
              <a:rPr lang="zh-CN" altLang="en-US" sz="2000" b="1" dirty="0">
                <a:solidFill>
                  <a:srgbClr val="333333"/>
                </a:solidFill>
                <a:latin typeface="-apple-system"/>
              </a:rPr>
              <a:t>），</a:t>
            </a:r>
            <a:r>
              <a:rPr lang="zh-CN" altLang="en-US" sz="2000" dirty="0">
                <a:solidFill>
                  <a:srgbClr val="333333"/>
                </a:solidFill>
                <a:latin typeface="-apple-system"/>
              </a:rPr>
              <a:t>包括冗余的拜占庭容错（</a:t>
            </a:r>
            <a:r>
              <a:rPr lang="en-US" altLang="zh-CN" sz="2000" dirty="0">
                <a:solidFill>
                  <a:srgbClr val="333333"/>
                </a:solidFill>
                <a:latin typeface="-apple-system"/>
              </a:rPr>
              <a:t>Redundant Byzantine Fault Tolerance</a:t>
            </a:r>
            <a:r>
              <a:rPr lang="zh-CN" altLang="en-US" sz="2000" dirty="0">
                <a:solidFill>
                  <a:srgbClr val="333333"/>
                </a:solidFill>
                <a:latin typeface="-apple-system"/>
              </a:rPr>
              <a:t>，</a:t>
            </a:r>
            <a:r>
              <a:rPr lang="en-US" altLang="zh-CN" sz="2000" dirty="0">
                <a:solidFill>
                  <a:srgbClr val="333333"/>
                </a:solidFill>
                <a:latin typeface="-apple-system"/>
              </a:rPr>
              <a:t>RBFT</a:t>
            </a:r>
            <a:r>
              <a:rPr lang="zh-CN" altLang="en-US" sz="2000" dirty="0">
                <a:solidFill>
                  <a:srgbClr val="333333"/>
                </a:solidFill>
                <a:latin typeface="-apple-system"/>
              </a:rPr>
              <a:t>）和 </a:t>
            </a:r>
            <a:r>
              <a:rPr lang="en-US" altLang="zh-CN" sz="2000" dirty="0" err="1">
                <a:solidFill>
                  <a:srgbClr val="333333"/>
                </a:solidFill>
                <a:latin typeface="-apple-system"/>
              </a:rPr>
              <a:t>Paxos</a:t>
            </a:r>
            <a:r>
              <a:rPr lang="zh-CN" altLang="en-US" sz="2000" dirty="0">
                <a:solidFill>
                  <a:srgbClr val="333333"/>
                </a:solidFill>
                <a:latin typeface="-apple-system"/>
              </a:rPr>
              <a:t>（基于消息传递的一致性算法）。每一种方法都针对不同的网络需求容错模型。基于投票的算法的优势在于它们提供了低延迟的终结性。当大多数节点验证事务或块时，就存在共识和终结性发生。因为基于投票的算法通常需要节点来对网络上的每个节点传输消息，所以网络上存在的节点越多，达成共识的时间越长。这导致了可伸缩性之间的权衡和速度， 不能满足高并发、快速交易（低延迟）的需求场景。</a:t>
            </a:r>
            <a:endParaRPr lang="zh-CN" altLang="en-US" sz="2000" b="0" i="0" dirty="0">
              <a:solidFill>
                <a:srgbClr val="333333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1969905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同侧圆角矩形 6">
            <a:extLst>
              <a:ext uri="{FF2B5EF4-FFF2-40B4-BE49-F238E27FC236}">
                <a16:creationId xmlns:a16="http://schemas.microsoft.com/office/drawing/2014/main" id="{D108AE08-E1FC-4842-A9A9-C4A513A0E575}"/>
              </a:ext>
            </a:extLst>
          </p:cNvPr>
          <p:cNvSpPr/>
          <p:nvPr/>
        </p:nvSpPr>
        <p:spPr bwMode="auto">
          <a:xfrm rot="16200000">
            <a:off x="11723490" y="6239716"/>
            <a:ext cx="425669" cy="539388"/>
          </a:xfrm>
          <a:prstGeom prst="round2SameRect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B0FC2B8C-A390-BA40-84FB-00AC9B7E0418}"/>
              </a:ext>
            </a:extLst>
          </p:cNvPr>
          <p:cNvSpPr/>
          <p:nvPr/>
        </p:nvSpPr>
        <p:spPr bwMode="auto">
          <a:xfrm>
            <a:off x="1" y="362607"/>
            <a:ext cx="599090" cy="520262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0412C69-1F1B-C342-96B6-2C2912DD9E9C}"/>
              </a:ext>
            </a:extLst>
          </p:cNvPr>
          <p:cNvSpPr/>
          <p:nvPr/>
        </p:nvSpPr>
        <p:spPr bwMode="auto">
          <a:xfrm>
            <a:off x="646387" y="362607"/>
            <a:ext cx="94592" cy="520262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CFB7CB5-7554-BD4F-AB61-7570A32D98CD}"/>
              </a:ext>
            </a:extLst>
          </p:cNvPr>
          <p:cNvSpPr txBox="1"/>
          <p:nvPr/>
        </p:nvSpPr>
        <p:spPr>
          <a:xfrm>
            <a:off x="11776986" y="632474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DA07B5E9-8343-3D49-AF6B-82534C3675E3}" type="slidenum">
              <a:rPr kumimoji="1" lang="zh-CN" altLang="en-US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5</a:t>
            </a:fld>
            <a:endParaRPr kumimoji="1" lang="zh-CN" altLang="en-US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39" name="图片 38">
            <a:extLst>
              <a:ext uri="{FF2B5EF4-FFF2-40B4-BE49-F238E27FC236}">
                <a16:creationId xmlns:a16="http://schemas.microsoft.com/office/drawing/2014/main" id="{F4DB2A56-6B1C-D84D-A3B9-85ECC1958A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28" y="6081713"/>
            <a:ext cx="1554767" cy="776287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87988139-BFA7-467B-B903-79AF3D488D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0711" y="1348354"/>
            <a:ext cx="9441355" cy="4161291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AA92BD2A-051B-4769-A237-6AA06F2A8274}"/>
              </a:ext>
            </a:extLst>
          </p:cNvPr>
          <p:cNvSpPr txBox="1"/>
          <p:nvPr/>
        </p:nvSpPr>
        <p:spPr>
          <a:xfrm>
            <a:off x="882867" y="261518"/>
            <a:ext cx="30775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200" b="1" dirty="0"/>
              <a:t>共识算法的分类</a:t>
            </a:r>
            <a:endParaRPr kumimoji="1" lang="en-US" altLang="zh-CN" sz="3200" b="1" dirty="0"/>
          </a:p>
        </p:txBody>
      </p:sp>
    </p:spTree>
    <p:extLst>
      <p:ext uri="{BB962C8B-B14F-4D97-AF65-F5344CB8AC3E}">
        <p14:creationId xmlns:p14="http://schemas.microsoft.com/office/powerpoint/2010/main" val="196317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同侧圆角矩形 6">
            <a:extLst>
              <a:ext uri="{FF2B5EF4-FFF2-40B4-BE49-F238E27FC236}">
                <a16:creationId xmlns:a16="http://schemas.microsoft.com/office/drawing/2014/main" id="{D108AE08-E1FC-4842-A9A9-C4A513A0E575}"/>
              </a:ext>
            </a:extLst>
          </p:cNvPr>
          <p:cNvSpPr/>
          <p:nvPr/>
        </p:nvSpPr>
        <p:spPr bwMode="auto">
          <a:xfrm rot="16200000">
            <a:off x="11723490" y="6239716"/>
            <a:ext cx="425669" cy="539388"/>
          </a:xfrm>
          <a:prstGeom prst="round2SameRect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B0FC2B8C-A390-BA40-84FB-00AC9B7E0418}"/>
              </a:ext>
            </a:extLst>
          </p:cNvPr>
          <p:cNvSpPr/>
          <p:nvPr/>
        </p:nvSpPr>
        <p:spPr bwMode="auto">
          <a:xfrm>
            <a:off x="1" y="362607"/>
            <a:ext cx="599090" cy="520262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0412C69-1F1B-C342-96B6-2C2912DD9E9C}"/>
              </a:ext>
            </a:extLst>
          </p:cNvPr>
          <p:cNvSpPr/>
          <p:nvPr/>
        </p:nvSpPr>
        <p:spPr bwMode="auto">
          <a:xfrm>
            <a:off x="646387" y="362607"/>
            <a:ext cx="94592" cy="520262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CFB7CB5-7554-BD4F-AB61-7570A32D98CD}"/>
              </a:ext>
            </a:extLst>
          </p:cNvPr>
          <p:cNvSpPr txBox="1"/>
          <p:nvPr/>
        </p:nvSpPr>
        <p:spPr>
          <a:xfrm>
            <a:off x="11776986" y="632474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DA07B5E9-8343-3D49-AF6B-82534C3675E3}" type="slidenum">
              <a:rPr kumimoji="1" lang="zh-CN" altLang="en-US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6</a:t>
            </a:fld>
            <a:endParaRPr kumimoji="1" lang="zh-CN" altLang="en-US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36C8E293-33AE-054F-A412-356DB794DE03}"/>
              </a:ext>
            </a:extLst>
          </p:cNvPr>
          <p:cNvSpPr txBox="1"/>
          <p:nvPr/>
        </p:nvSpPr>
        <p:spPr>
          <a:xfrm>
            <a:off x="788275" y="326670"/>
            <a:ext cx="38032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200" b="1" dirty="0"/>
              <a:t>Fabric</a:t>
            </a:r>
            <a:r>
              <a:rPr kumimoji="1" lang="zh-CN" altLang="en-US" sz="3200" b="1" dirty="0"/>
              <a:t>中的共识演进</a:t>
            </a:r>
            <a:endParaRPr kumimoji="1" lang="en-US" altLang="zh-CN" sz="3200" b="1" dirty="0"/>
          </a:p>
        </p:txBody>
      </p:sp>
      <p:pic>
        <p:nvPicPr>
          <p:cNvPr id="39" name="图片 38">
            <a:extLst>
              <a:ext uri="{FF2B5EF4-FFF2-40B4-BE49-F238E27FC236}">
                <a16:creationId xmlns:a16="http://schemas.microsoft.com/office/drawing/2014/main" id="{F4DB2A56-6B1C-D84D-A3B9-85ECC1958A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28" y="6081713"/>
            <a:ext cx="1554767" cy="776287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6CCDFBBF-2557-480B-944F-2100F6A165A5}"/>
              </a:ext>
            </a:extLst>
          </p:cNvPr>
          <p:cNvSpPr/>
          <p:nvPr/>
        </p:nvSpPr>
        <p:spPr>
          <a:xfrm>
            <a:off x="5988477" y="726779"/>
            <a:ext cx="59478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333333"/>
                </a:solidFill>
                <a:latin typeface="-apple-system"/>
              </a:rPr>
              <a:t>PBFT</a:t>
            </a:r>
            <a:r>
              <a:rPr lang="zh-CN" altLang="en-US" dirty="0">
                <a:solidFill>
                  <a:srgbClr val="333333"/>
                </a:solidFill>
                <a:latin typeface="-apple-system"/>
              </a:rPr>
              <a:t>算法     </a:t>
            </a:r>
            <a:r>
              <a:rPr lang="en-US" altLang="zh-CN" dirty="0">
                <a:solidFill>
                  <a:srgbClr val="333333"/>
                </a:solidFill>
                <a:latin typeface="-apple-system"/>
                <a:hlinkClick r:id="rId4"/>
              </a:rPr>
              <a:t>https://segmentfault.com/a/1190000018330853</a:t>
            </a:r>
            <a:r>
              <a:rPr lang="en-US" altLang="zh-CN" dirty="0">
                <a:solidFill>
                  <a:srgbClr val="333333"/>
                </a:solidFill>
                <a:latin typeface="-apple-system"/>
              </a:rPr>
              <a:t> </a:t>
            </a:r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6EBEF00-433D-4885-9626-36DF9741B2CD}"/>
              </a:ext>
            </a:extLst>
          </p:cNvPr>
          <p:cNvSpPr/>
          <p:nvPr/>
        </p:nvSpPr>
        <p:spPr>
          <a:xfrm>
            <a:off x="728416" y="4304891"/>
            <a:ext cx="998939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000000"/>
                </a:solidFill>
                <a:latin typeface="Verdana" panose="020B0604030504040204" pitchFamily="34" charset="0"/>
              </a:rPr>
              <a:t>共识机制是区块链的</a:t>
            </a:r>
            <a:r>
              <a:rPr lang="zh-CN" altLang="en-US" dirty="0">
                <a:solidFill>
                  <a:srgbClr val="FF0000"/>
                </a:solidFill>
                <a:latin typeface="Verdana" panose="020B0604030504040204" pitchFamily="34" charset="0"/>
              </a:rPr>
              <a:t>核心技术</a:t>
            </a:r>
            <a:r>
              <a:rPr lang="zh-CN" altLang="en-US" dirty="0">
                <a:solidFill>
                  <a:srgbClr val="000000"/>
                </a:solidFill>
                <a:latin typeface="Verdana" panose="020B0604030504040204" pitchFamily="34" charset="0"/>
              </a:rPr>
              <a:t>，现在各种区块链共识机制的选择是认为至今为止的相对的最优选择；当未来区块链技术越来越多应用于现实，未来将会不断有所改进，以切合实际的需要。</a:t>
            </a:r>
          </a:p>
          <a:p>
            <a:r>
              <a:rPr lang="zh-CN" altLang="en-US" dirty="0">
                <a:solidFill>
                  <a:srgbClr val="000000"/>
                </a:solidFill>
                <a:latin typeface="Verdana" panose="020B0604030504040204" pitchFamily="34" charset="0"/>
              </a:rPr>
              <a:t>共识算法的选择与应用场景高度相关，可信环境使用</a:t>
            </a:r>
            <a:r>
              <a:rPr lang="en-US" altLang="zh-CN" dirty="0" err="1">
                <a:solidFill>
                  <a:srgbClr val="000000"/>
                </a:solidFill>
                <a:latin typeface="Verdana" panose="020B0604030504040204" pitchFamily="34" charset="0"/>
              </a:rPr>
              <a:t>Paxos</a:t>
            </a:r>
            <a:r>
              <a:rPr lang="zh-CN" altLang="en-US" dirty="0">
                <a:solidFill>
                  <a:srgbClr val="000000"/>
                </a:solidFill>
                <a:latin typeface="Verdana" panose="020B0604030504040204" pitchFamily="34" charset="0"/>
              </a:rPr>
              <a:t>或者</a:t>
            </a:r>
            <a:r>
              <a:rPr lang="en-US" altLang="zh-CN" dirty="0">
                <a:solidFill>
                  <a:srgbClr val="000000"/>
                </a:solidFill>
                <a:latin typeface="Verdana" panose="020B0604030504040204" pitchFamily="34" charset="0"/>
              </a:rPr>
              <a:t>Raft</a:t>
            </a:r>
            <a:r>
              <a:rPr lang="zh-CN" altLang="en-US" dirty="0">
                <a:solidFill>
                  <a:srgbClr val="000000"/>
                </a:solidFill>
                <a:latin typeface="Verdana" panose="020B0604030504040204" pitchFamily="34" charset="0"/>
              </a:rPr>
              <a:t>，带许可的联盟可使用</a:t>
            </a:r>
            <a:r>
              <a:rPr lang="en-US" altLang="zh-CN" dirty="0">
                <a:solidFill>
                  <a:srgbClr val="000000"/>
                </a:solidFill>
                <a:latin typeface="Verdana" panose="020B0604030504040204" pitchFamily="34" charset="0"/>
              </a:rPr>
              <a:t>PBFT</a:t>
            </a:r>
            <a:r>
              <a:rPr lang="zh-CN" altLang="en-US" dirty="0">
                <a:solidFill>
                  <a:srgbClr val="000000"/>
                </a:solidFill>
                <a:latin typeface="Verdana" panose="020B0604030504040204" pitchFamily="34" charset="0"/>
              </a:rPr>
              <a:t>，非许可链可以是</a:t>
            </a:r>
            <a:r>
              <a:rPr lang="en-US" altLang="zh-CN" dirty="0">
                <a:solidFill>
                  <a:srgbClr val="000000"/>
                </a:solidFill>
                <a:latin typeface="Verdana" panose="020B0604030504040204" pitchFamily="34" charset="0"/>
              </a:rPr>
              <a:t>POW</a:t>
            </a:r>
            <a:r>
              <a:rPr lang="zh-CN" altLang="en-US" dirty="0">
                <a:solidFill>
                  <a:srgbClr val="000000"/>
                </a:solidFill>
                <a:latin typeface="Verdana" panose="020B0604030504040204" pitchFamily="34" charset="0"/>
              </a:rPr>
              <a:t>、</a:t>
            </a:r>
            <a:r>
              <a:rPr lang="en-US" altLang="zh-CN" dirty="0">
                <a:solidFill>
                  <a:srgbClr val="000000"/>
                </a:solidFill>
                <a:latin typeface="Verdana" panose="020B0604030504040204" pitchFamily="34" charset="0"/>
              </a:rPr>
              <a:t>POS</a:t>
            </a:r>
            <a:r>
              <a:rPr lang="zh-CN" altLang="en-US" dirty="0">
                <a:solidFill>
                  <a:srgbClr val="000000"/>
                </a:solidFill>
                <a:latin typeface="Verdana" panose="020B0604030504040204" pitchFamily="34" charset="0"/>
              </a:rPr>
              <a:t>、</a:t>
            </a:r>
            <a:r>
              <a:rPr lang="en-US" altLang="zh-CN" dirty="0">
                <a:solidFill>
                  <a:srgbClr val="000000"/>
                </a:solidFill>
                <a:latin typeface="Verdana" panose="020B0604030504040204" pitchFamily="34" charset="0"/>
              </a:rPr>
              <a:t>DPOS</a:t>
            </a:r>
            <a:r>
              <a:rPr lang="zh-CN" altLang="en-US" dirty="0">
                <a:solidFill>
                  <a:srgbClr val="000000"/>
                </a:solidFill>
                <a:latin typeface="Verdana" panose="020B0604030504040204" pitchFamily="34" charset="0"/>
              </a:rPr>
              <a:t>共识等。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BBD1945-328A-4A18-A0F0-A74612BC008D}"/>
              </a:ext>
            </a:extLst>
          </p:cNvPr>
          <p:cNvSpPr/>
          <p:nvPr/>
        </p:nvSpPr>
        <p:spPr>
          <a:xfrm>
            <a:off x="599091" y="1462465"/>
            <a:ext cx="246722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000000"/>
                </a:solidFill>
                <a:latin typeface="Verdana" panose="020B0604030504040204" pitchFamily="34" charset="0"/>
              </a:rPr>
              <a:t>Fabric0.6</a:t>
            </a:r>
            <a:r>
              <a:rPr lang="zh-CN" altLang="en-US" sz="2400" dirty="0">
                <a:solidFill>
                  <a:srgbClr val="000000"/>
                </a:solidFill>
                <a:latin typeface="Verdana" panose="020B0604030504040204" pitchFamily="34" charset="0"/>
              </a:rPr>
              <a:t>版本</a:t>
            </a:r>
            <a:endParaRPr lang="zh-CN" altLang="en-US" sz="24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3DDAA42E-0D9F-4A39-B3E7-6EB9082CABDD}"/>
              </a:ext>
            </a:extLst>
          </p:cNvPr>
          <p:cNvSpPr/>
          <p:nvPr/>
        </p:nvSpPr>
        <p:spPr>
          <a:xfrm>
            <a:off x="5224321" y="1451894"/>
            <a:ext cx="40299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rgbClr val="000000"/>
                </a:solidFill>
                <a:latin typeface="Verdana" panose="020B0604030504040204" pitchFamily="34" charset="0"/>
              </a:rPr>
              <a:t>采用的共识算法是</a:t>
            </a:r>
            <a:r>
              <a:rPr lang="en-US" altLang="zh-CN" sz="2400" dirty="0">
                <a:solidFill>
                  <a:srgbClr val="000000"/>
                </a:solidFill>
                <a:latin typeface="Verdana" panose="020B0604030504040204" pitchFamily="34" charset="0"/>
              </a:rPr>
              <a:t>PBFT</a:t>
            </a:r>
            <a:r>
              <a:rPr lang="zh-CN" altLang="en-US" sz="2400" dirty="0">
                <a:solidFill>
                  <a:srgbClr val="000000"/>
                </a:solidFill>
                <a:latin typeface="Verdana" panose="020B0604030504040204" pitchFamily="34" charset="0"/>
              </a:rPr>
              <a:t>算法</a:t>
            </a:r>
          </a:p>
        </p:txBody>
      </p:sp>
      <p:sp>
        <p:nvSpPr>
          <p:cNvPr id="11" name="箭头: 右 10">
            <a:extLst>
              <a:ext uri="{FF2B5EF4-FFF2-40B4-BE49-F238E27FC236}">
                <a16:creationId xmlns:a16="http://schemas.microsoft.com/office/drawing/2014/main" id="{DCDBA12D-A81C-464E-BFAE-D1BCC08777C2}"/>
              </a:ext>
            </a:extLst>
          </p:cNvPr>
          <p:cNvSpPr/>
          <p:nvPr/>
        </p:nvSpPr>
        <p:spPr bwMode="auto">
          <a:xfrm>
            <a:off x="3866606" y="1541417"/>
            <a:ext cx="737953" cy="283656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2C733B9A-336D-4389-A1D1-5FD144FFD5F9}"/>
              </a:ext>
            </a:extLst>
          </p:cNvPr>
          <p:cNvSpPr/>
          <p:nvPr/>
        </p:nvSpPr>
        <p:spPr>
          <a:xfrm>
            <a:off x="599091" y="2180450"/>
            <a:ext cx="28495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000000"/>
                </a:solidFill>
                <a:latin typeface="Verdana" panose="020B0604030504040204" pitchFamily="34" charset="0"/>
              </a:rPr>
              <a:t>Fabric1.0-1.3</a:t>
            </a:r>
            <a:r>
              <a:rPr lang="zh-CN" altLang="en-US" sz="2400" dirty="0">
                <a:solidFill>
                  <a:srgbClr val="000000"/>
                </a:solidFill>
                <a:latin typeface="Verdana" panose="020B0604030504040204" pitchFamily="34" charset="0"/>
              </a:rPr>
              <a:t>版本</a:t>
            </a:r>
            <a:endParaRPr lang="zh-CN" altLang="en-US" sz="2400" dirty="0"/>
          </a:p>
        </p:txBody>
      </p:sp>
      <p:sp>
        <p:nvSpPr>
          <p:cNvPr id="15" name="箭头: 右 14">
            <a:extLst>
              <a:ext uri="{FF2B5EF4-FFF2-40B4-BE49-F238E27FC236}">
                <a16:creationId xmlns:a16="http://schemas.microsoft.com/office/drawing/2014/main" id="{62CF1164-27FC-4965-A8A8-E35667790FFC}"/>
              </a:ext>
            </a:extLst>
          </p:cNvPr>
          <p:cNvSpPr/>
          <p:nvPr/>
        </p:nvSpPr>
        <p:spPr bwMode="auto">
          <a:xfrm>
            <a:off x="3853543" y="2269454"/>
            <a:ext cx="737953" cy="283656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EEE0C76F-EDAB-4C3C-B8DC-EDFFE754E0DC}"/>
              </a:ext>
            </a:extLst>
          </p:cNvPr>
          <p:cNvSpPr/>
          <p:nvPr/>
        </p:nvSpPr>
        <p:spPr>
          <a:xfrm>
            <a:off x="5224320" y="2180449"/>
            <a:ext cx="549349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rgbClr val="000000"/>
                </a:solidFill>
                <a:latin typeface="Verdana" panose="020B0604030504040204" pitchFamily="34" charset="0"/>
              </a:rPr>
              <a:t>舍弃</a:t>
            </a:r>
            <a:r>
              <a:rPr lang="en-US" altLang="zh-CN" sz="2400" dirty="0">
                <a:solidFill>
                  <a:srgbClr val="000000"/>
                </a:solidFill>
                <a:latin typeface="Verdana" panose="020B0604030504040204" pitchFamily="34" charset="0"/>
              </a:rPr>
              <a:t>PBFT</a:t>
            </a:r>
            <a:r>
              <a:rPr lang="zh-CN" altLang="en-US" sz="2400" dirty="0">
                <a:solidFill>
                  <a:srgbClr val="000000"/>
                </a:solidFill>
                <a:latin typeface="Verdana" panose="020B0604030504040204" pitchFamily="34" charset="0"/>
              </a:rPr>
              <a:t>算法，提供</a:t>
            </a:r>
            <a:r>
              <a:rPr lang="en-US" altLang="zh-CN" sz="2400" dirty="0">
                <a:solidFill>
                  <a:srgbClr val="000000"/>
                </a:solidFill>
                <a:latin typeface="Verdana" panose="020B0604030504040204" pitchFamily="34" charset="0"/>
              </a:rPr>
              <a:t>solo</a:t>
            </a:r>
            <a:r>
              <a:rPr lang="zh-CN" altLang="en-US" sz="2400" dirty="0">
                <a:solidFill>
                  <a:srgbClr val="000000"/>
                </a:solidFill>
                <a:latin typeface="Verdana" panose="020B0604030504040204" pitchFamily="34" charset="0"/>
              </a:rPr>
              <a:t>和</a:t>
            </a:r>
            <a:r>
              <a:rPr lang="en-US" altLang="zh-CN" sz="2400" dirty="0" err="1">
                <a:solidFill>
                  <a:srgbClr val="000000"/>
                </a:solidFill>
                <a:latin typeface="Verdana" panose="020B0604030504040204" pitchFamily="34" charset="0"/>
              </a:rPr>
              <a:t>kafka</a:t>
            </a:r>
            <a:r>
              <a:rPr lang="zh-CN" altLang="en-US" sz="2400" dirty="0">
                <a:solidFill>
                  <a:srgbClr val="000000"/>
                </a:solidFill>
                <a:latin typeface="Verdana" panose="020B0604030504040204" pitchFamily="34" charset="0"/>
              </a:rPr>
              <a:t>共识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FC7C65AA-D77F-4386-A876-2CA55EFA4B3B}"/>
              </a:ext>
            </a:extLst>
          </p:cNvPr>
          <p:cNvSpPr/>
          <p:nvPr/>
        </p:nvSpPr>
        <p:spPr>
          <a:xfrm>
            <a:off x="646387" y="2921041"/>
            <a:ext cx="28495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000000"/>
                </a:solidFill>
                <a:latin typeface="Verdana" panose="020B0604030504040204" pitchFamily="34" charset="0"/>
              </a:rPr>
              <a:t>Fabric1.4</a:t>
            </a:r>
            <a:r>
              <a:rPr lang="zh-CN" altLang="en-US" sz="2400" dirty="0">
                <a:solidFill>
                  <a:srgbClr val="000000"/>
                </a:solidFill>
                <a:latin typeface="Verdana" panose="020B0604030504040204" pitchFamily="34" charset="0"/>
              </a:rPr>
              <a:t>版本</a:t>
            </a:r>
            <a:endParaRPr lang="zh-CN" altLang="en-US" sz="2400" dirty="0"/>
          </a:p>
        </p:txBody>
      </p:sp>
      <p:sp>
        <p:nvSpPr>
          <p:cNvPr id="18" name="箭头: 右 17">
            <a:extLst>
              <a:ext uri="{FF2B5EF4-FFF2-40B4-BE49-F238E27FC236}">
                <a16:creationId xmlns:a16="http://schemas.microsoft.com/office/drawing/2014/main" id="{F6042EBF-4DA9-445D-98E7-0220C035D8BB}"/>
              </a:ext>
            </a:extLst>
          </p:cNvPr>
          <p:cNvSpPr/>
          <p:nvPr/>
        </p:nvSpPr>
        <p:spPr bwMode="auto">
          <a:xfrm>
            <a:off x="3900839" y="3010045"/>
            <a:ext cx="737953" cy="283656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C6BFB1DB-A40F-415D-9C3A-6D83C01D61F3}"/>
              </a:ext>
            </a:extLst>
          </p:cNvPr>
          <p:cNvSpPr/>
          <p:nvPr/>
        </p:nvSpPr>
        <p:spPr>
          <a:xfrm>
            <a:off x="5271616" y="2921040"/>
            <a:ext cx="25725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rgbClr val="000000"/>
                </a:solidFill>
                <a:latin typeface="Verdana" panose="020B0604030504040204" pitchFamily="34" charset="0"/>
              </a:rPr>
              <a:t>新增</a:t>
            </a:r>
            <a:r>
              <a:rPr lang="en-US" altLang="zh-CN" sz="2400" dirty="0">
                <a:solidFill>
                  <a:srgbClr val="000000"/>
                </a:solidFill>
                <a:latin typeface="Verdana" panose="020B0604030504040204" pitchFamily="34" charset="0"/>
              </a:rPr>
              <a:t>raft</a:t>
            </a:r>
            <a:r>
              <a:rPr lang="zh-CN" altLang="en-US" sz="2400" dirty="0">
                <a:solidFill>
                  <a:srgbClr val="000000"/>
                </a:solidFill>
                <a:latin typeface="Verdana" panose="020B0604030504040204" pitchFamily="34" charset="0"/>
              </a:rPr>
              <a:t>排序服务</a:t>
            </a:r>
          </a:p>
        </p:txBody>
      </p:sp>
    </p:spTree>
    <p:extLst>
      <p:ext uri="{BB962C8B-B14F-4D97-AF65-F5344CB8AC3E}">
        <p14:creationId xmlns:p14="http://schemas.microsoft.com/office/powerpoint/2010/main" val="3881576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同侧圆角矩形 6">
            <a:extLst>
              <a:ext uri="{FF2B5EF4-FFF2-40B4-BE49-F238E27FC236}">
                <a16:creationId xmlns:a16="http://schemas.microsoft.com/office/drawing/2014/main" id="{D108AE08-E1FC-4842-A9A9-C4A513A0E575}"/>
              </a:ext>
            </a:extLst>
          </p:cNvPr>
          <p:cNvSpPr/>
          <p:nvPr/>
        </p:nvSpPr>
        <p:spPr bwMode="auto">
          <a:xfrm rot="16200000">
            <a:off x="11723490" y="6239716"/>
            <a:ext cx="425669" cy="539388"/>
          </a:xfrm>
          <a:prstGeom prst="round2SameRect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B0FC2B8C-A390-BA40-84FB-00AC9B7E0418}"/>
              </a:ext>
            </a:extLst>
          </p:cNvPr>
          <p:cNvSpPr/>
          <p:nvPr/>
        </p:nvSpPr>
        <p:spPr bwMode="auto">
          <a:xfrm>
            <a:off x="1" y="362607"/>
            <a:ext cx="599090" cy="520262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0412C69-1F1B-C342-96B6-2C2912DD9E9C}"/>
              </a:ext>
            </a:extLst>
          </p:cNvPr>
          <p:cNvSpPr/>
          <p:nvPr/>
        </p:nvSpPr>
        <p:spPr bwMode="auto">
          <a:xfrm>
            <a:off x="646387" y="362607"/>
            <a:ext cx="94592" cy="520262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CFB7CB5-7554-BD4F-AB61-7570A32D98CD}"/>
              </a:ext>
            </a:extLst>
          </p:cNvPr>
          <p:cNvSpPr txBox="1"/>
          <p:nvPr/>
        </p:nvSpPr>
        <p:spPr>
          <a:xfrm>
            <a:off x="11776986" y="632474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DA07B5E9-8343-3D49-AF6B-82534C3675E3}" type="slidenum">
              <a:rPr kumimoji="1" lang="zh-CN" altLang="en-US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7</a:t>
            </a:fld>
            <a:endParaRPr kumimoji="1" lang="zh-CN" altLang="en-US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36C8E293-33AE-054F-A412-356DB794DE03}"/>
              </a:ext>
            </a:extLst>
          </p:cNvPr>
          <p:cNvSpPr txBox="1"/>
          <p:nvPr/>
        </p:nvSpPr>
        <p:spPr>
          <a:xfrm>
            <a:off x="788275" y="326670"/>
            <a:ext cx="25733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200" b="1" dirty="0"/>
              <a:t>Kafka </a:t>
            </a:r>
            <a:r>
              <a:rPr kumimoji="1" lang="zh-CN" altLang="en-US" sz="3200" b="1" dirty="0"/>
              <a:t>→ </a:t>
            </a:r>
            <a:r>
              <a:rPr kumimoji="1" lang="en-US" altLang="zh-CN" sz="3200" b="1" dirty="0"/>
              <a:t>raft</a:t>
            </a:r>
          </a:p>
        </p:txBody>
      </p:sp>
      <p:pic>
        <p:nvPicPr>
          <p:cNvPr id="39" name="图片 38">
            <a:extLst>
              <a:ext uri="{FF2B5EF4-FFF2-40B4-BE49-F238E27FC236}">
                <a16:creationId xmlns:a16="http://schemas.microsoft.com/office/drawing/2014/main" id="{F4DB2A56-6B1C-D84D-A3B9-85ECC1958A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28" y="6081713"/>
            <a:ext cx="1554767" cy="776287"/>
          </a:xfrm>
          <a:prstGeom prst="rect">
            <a:avLst/>
          </a:prstGeom>
        </p:spPr>
      </p:pic>
      <p:sp>
        <p:nvSpPr>
          <p:cNvPr id="2" name="AutoShape 2">
            <a:extLst>
              <a:ext uri="{FF2B5EF4-FFF2-40B4-BE49-F238E27FC236}">
                <a16:creationId xmlns:a16="http://schemas.microsoft.com/office/drawing/2014/main" id="{9A24D170-9191-41FA-9E47-B6C193497BF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623930" y="3276600"/>
            <a:ext cx="3624470" cy="3624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5E2E9F69-C60B-4261-B450-E7E2F21C71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328" y="1364977"/>
            <a:ext cx="5498043" cy="3780327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AF347A5C-3BEB-4356-BD12-8EB4AD0076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5498" y="1636716"/>
            <a:ext cx="6304034" cy="3395869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2FB929FB-0CB6-486C-AED3-46C430F90692}"/>
              </a:ext>
            </a:extLst>
          </p:cNvPr>
          <p:cNvSpPr/>
          <p:nvPr/>
        </p:nvSpPr>
        <p:spPr>
          <a:xfrm>
            <a:off x="5805498" y="5479914"/>
            <a:ext cx="54454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图源引用 https://www.jianshu.com/p/1dc0cad96aa5</a:t>
            </a:r>
          </a:p>
        </p:txBody>
      </p:sp>
    </p:spTree>
    <p:extLst>
      <p:ext uri="{BB962C8B-B14F-4D97-AF65-F5344CB8AC3E}">
        <p14:creationId xmlns:p14="http://schemas.microsoft.com/office/powerpoint/2010/main" val="42537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同侧圆角矩形 6">
            <a:extLst>
              <a:ext uri="{FF2B5EF4-FFF2-40B4-BE49-F238E27FC236}">
                <a16:creationId xmlns:a16="http://schemas.microsoft.com/office/drawing/2014/main" id="{D108AE08-E1FC-4842-A9A9-C4A513A0E575}"/>
              </a:ext>
            </a:extLst>
          </p:cNvPr>
          <p:cNvSpPr/>
          <p:nvPr/>
        </p:nvSpPr>
        <p:spPr bwMode="auto">
          <a:xfrm rot="16200000">
            <a:off x="11723490" y="6239716"/>
            <a:ext cx="425669" cy="539388"/>
          </a:xfrm>
          <a:prstGeom prst="round2SameRect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B0FC2B8C-A390-BA40-84FB-00AC9B7E0418}"/>
              </a:ext>
            </a:extLst>
          </p:cNvPr>
          <p:cNvSpPr/>
          <p:nvPr/>
        </p:nvSpPr>
        <p:spPr bwMode="auto">
          <a:xfrm>
            <a:off x="1" y="362607"/>
            <a:ext cx="599090" cy="520262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0412C69-1F1B-C342-96B6-2C2912DD9E9C}"/>
              </a:ext>
            </a:extLst>
          </p:cNvPr>
          <p:cNvSpPr/>
          <p:nvPr/>
        </p:nvSpPr>
        <p:spPr bwMode="auto">
          <a:xfrm>
            <a:off x="646387" y="362607"/>
            <a:ext cx="94592" cy="520262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CFB7CB5-7554-BD4F-AB61-7570A32D98CD}"/>
              </a:ext>
            </a:extLst>
          </p:cNvPr>
          <p:cNvSpPr txBox="1"/>
          <p:nvPr/>
        </p:nvSpPr>
        <p:spPr>
          <a:xfrm>
            <a:off x="11776986" y="632474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DA07B5E9-8343-3D49-AF6B-82534C3675E3}" type="slidenum">
              <a:rPr kumimoji="1" lang="zh-CN" altLang="en-US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8</a:t>
            </a:fld>
            <a:endParaRPr kumimoji="1" lang="zh-CN" altLang="en-US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39" name="图片 38">
            <a:extLst>
              <a:ext uri="{FF2B5EF4-FFF2-40B4-BE49-F238E27FC236}">
                <a16:creationId xmlns:a16="http://schemas.microsoft.com/office/drawing/2014/main" id="{F4DB2A56-6B1C-D84D-A3B9-85ECC1958A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28" y="6081713"/>
            <a:ext cx="1554767" cy="776287"/>
          </a:xfrm>
          <a:prstGeom prst="rect">
            <a:avLst/>
          </a:prstGeom>
        </p:spPr>
      </p:pic>
      <p:sp>
        <p:nvSpPr>
          <p:cNvPr id="41" name="文本框 40">
            <a:extLst>
              <a:ext uri="{FF2B5EF4-FFF2-40B4-BE49-F238E27FC236}">
                <a16:creationId xmlns:a16="http://schemas.microsoft.com/office/drawing/2014/main" id="{7E6D4703-CD5E-4E93-BA51-1083A0FA93D1}"/>
              </a:ext>
            </a:extLst>
          </p:cNvPr>
          <p:cNvSpPr txBox="1"/>
          <p:nvPr/>
        </p:nvSpPr>
        <p:spPr>
          <a:xfrm>
            <a:off x="788275" y="326670"/>
            <a:ext cx="35643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200" b="1" dirty="0"/>
              <a:t>Fabric1.2</a:t>
            </a:r>
            <a:r>
              <a:rPr kumimoji="1" lang="zh-CN" altLang="en-US" sz="3200" b="1" dirty="0"/>
              <a:t>中的共识</a:t>
            </a:r>
            <a:endParaRPr kumimoji="1" lang="en-US" altLang="zh-CN" sz="3200" b="1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5B41182C-602F-491C-B18F-3D43C9692D75}"/>
              </a:ext>
            </a:extLst>
          </p:cNvPr>
          <p:cNvSpPr/>
          <p:nvPr/>
        </p:nvSpPr>
        <p:spPr>
          <a:xfrm>
            <a:off x="646387" y="1276912"/>
            <a:ext cx="928232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rgbClr val="333333"/>
                </a:solidFill>
                <a:latin typeface="-apple-system"/>
              </a:rPr>
              <a:t>目的：</a:t>
            </a:r>
            <a:r>
              <a:rPr lang="zh-CN" altLang="en-US" sz="2000" dirty="0">
                <a:solidFill>
                  <a:srgbClr val="333333"/>
                </a:solidFill>
                <a:latin typeface="-apple-system"/>
              </a:rPr>
              <a:t>在</a:t>
            </a:r>
            <a:r>
              <a:rPr lang="en-US" altLang="zh-CN" sz="2000" dirty="0">
                <a:solidFill>
                  <a:srgbClr val="333333"/>
                </a:solidFill>
                <a:latin typeface="-apple-system"/>
              </a:rPr>
              <a:t>Fabric</a:t>
            </a:r>
            <a:r>
              <a:rPr lang="zh-CN" altLang="en-US" sz="2000" dirty="0">
                <a:solidFill>
                  <a:srgbClr val="333333"/>
                </a:solidFill>
                <a:latin typeface="-apple-system"/>
              </a:rPr>
              <a:t>网络中，不同的参与者发起的交易必须按照产生的顺序被依次写入到账本中。</a:t>
            </a:r>
            <a:r>
              <a:rPr lang="zh-CN" altLang="en-US" sz="2000" dirty="0" smtClean="0">
                <a:solidFill>
                  <a:srgbClr val="333333"/>
                </a:solidFill>
                <a:latin typeface="-apple-system"/>
              </a:rPr>
              <a:t>交易在</a:t>
            </a:r>
            <a:r>
              <a:rPr lang="zh-CN" altLang="en-US" sz="2000" dirty="0">
                <a:solidFill>
                  <a:srgbClr val="333333"/>
                </a:solidFill>
                <a:latin typeface="-apple-system"/>
              </a:rPr>
              <a:t>分布式场景下， 所有节点对同一个提案或值达成一致性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05C12BAD-3C03-4956-9F17-EAFD0E4119B0}"/>
              </a:ext>
            </a:extLst>
          </p:cNvPr>
          <p:cNvSpPr/>
          <p:nvPr/>
        </p:nvSpPr>
        <p:spPr>
          <a:xfrm>
            <a:off x="1668095" y="2700887"/>
            <a:ext cx="739385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rgbClr val="333333"/>
                </a:solidFill>
                <a:latin typeface="-apple-system"/>
              </a:rPr>
              <a:t>交易背书：</a:t>
            </a:r>
            <a:r>
              <a:rPr lang="zh-CN" altLang="en-US" sz="2000" dirty="0">
                <a:solidFill>
                  <a:srgbClr val="333333"/>
                </a:solidFill>
                <a:latin typeface="-apple-system"/>
              </a:rPr>
              <a:t>能够根据背书及共识策略确保区块链中所有交易有效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570F7208-02CD-4A48-931B-91DD1991715D}"/>
              </a:ext>
            </a:extLst>
          </p:cNvPr>
          <p:cNvSpPr/>
          <p:nvPr/>
        </p:nvSpPr>
        <p:spPr>
          <a:xfrm>
            <a:off x="1668095" y="3841279"/>
            <a:ext cx="739385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rgbClr val="333333"/>
                </a:solidFill>
                <a:latin typeface="-apple-system"/>
              </a:rPr>
              <a:t>交易排序：</a:t>
            </a:r>
            <a:r>
              <a:rPr lang="zh-CN" altLang="en-US" sz="2000" dirty="0">
                <a:solidFill>
                  <a:srgbClr val="333333"/>
                </a:solidFill>
                <a:latin typeface="-apple-system"/>
              </a:rPr>
              <a:t>能够确保所有节点提交和执行交易顺序的一致性，这才能保证执行结果的一致性和最终全局状态的一致性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C5230CCA-8730-4C30-8353-CEC50D862E1D}"/>
              </a:ext>
            </a:extLst>
          </p:cNvPr>
          <p:cNvSpPr/>
          <p:nvPr/>
        </p:nvSpPr>
        <p:spPr>
          <a:xfrm>
            <a:off x="1668095" y="5516366"/>
            <a:ext cx="789598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rgbClr val="333333"/>
                </a:solidFill>
                <a:latin typeface="-apple-system"/>
              </a:rPr>
              <a:t>交易验证：</a:t>
            </a:r>
            <a:r>
              <a:rPr lang="zh-CN" altLang="en-US" sz="2000" dirty="0">
                <a:solidFill>
                  <a:srgbClr val="333333"/>
                </a:solidFill>
                <a:latin typeface="-apple-system"/>
              </a:rPr>
              <a:t>能够利用智能合约的接口，验证交易的有效性和提交顺序</a:t>
            </a:r>
          </a:p>
        </p:txBody>
      </p:sp>
      <p:sp>
        <p:nvSpPr>
          <p:cNvPr id="2" name="箭头: 下 1">
            <a:extLst>
              <a:ext uri="{FF2B5EF4-FFF2-40B4-BE49-F238E27FC236}">
                <a16:creationId xmlns:a16="http://schemas.microsoft.com/office/drawing/2014/main" id="{CD8C6035-B97E-4EE3-833F-D7E6FC8B3A00}"/>
              </a:ext>
            </a:extLst>
          </p:cNvPr>
          <p:cNvSpPr/>
          <p:nvPr/>
        </p:nvSpPr>
        <p:spPr bwMode="auto">
          <a:xfrm>
            <a:off x="4383005" y="3181959"/>
            <a:ext cx="1714500" cy="575045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13" name="箭头: 下 12">
            <a:extLst>
              <a:ext uri="{FF2B5EF4-FFF2-40B4-BE49-F238E27FC236}">
                <a16:creationId xmlns:a16="http://schemas.microsoft.com/office/drawing/2014/main" id="{2BE03F7C-BB7F-4BF7-BEAC-ACEBC46933F1}"/>
              </a:ext>
            </a:extLst>
          </p:cNvPr>
          <p:cNvSpPr/>
          <p:nvPr/>
        </p:nvSpPr>
        <p:spPr bwMode="auto">
          <a:xfrm>
            <a:off x="4410219" y="4724205"/>
            <a:ext cx="1714500" cy="575045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89020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同侧圆角矩形 6">
            <a:extLst>
              <a:ext uri="{FF2B5EF4-FFF2-40B4-BE49-F238E27FC236}">
                <a16:creationId xmlns:a16="http://schemas.microsoft.com/office/drawing/2014/main" id="{D108AE08-E1FC-4842-A9A9-C4A513A0E575}"/>
              </a:ext>
            </a:extLst>
          </p:cNvPr>
          <p:cNvSpPr/>
          <p:nvPr/>
        </p:nvSpPr>
        <p:spPr bwMode="auto">
          <a:xfrm rot="16200000">
            <a:off x="11723490" y="6239716"/>
            <a:ext cx="425669" cy="539388"/>
          </a:xfrm>
          <a:prstGeom prst="round2SameRect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B0FC2B8C-A390-BA40-84FB-00AC9B7E0418}"/>
              </a:ext>
            </a:extLst>
          </p:cNvPr>
          <p:cNvSpPr/>
          <p:nvPr/>
        </p:nvSpPr>
        <p:spPr bwMode="auto">
          <a:xfrm>
            <a:off x="1" y="362607"/>
            <a:ext cx="599090" cy="520262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0412C69-1F1B-C342-96B6-2C2912DD9E9C}"/>
              </a:ext>
            </a:extLst>
          </p:cNvPr>
          <p:cNvSpPr/>
          <p:nvPr/>
        </p:nvSpPr>
        <p:spPr bwMode="auto">
          <a:xfrm>
            <a:off x="646387" y="362607"/>
            <a:ext cx="94592" cy="520262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CFB7CB5-7554-BD4F-AB61-7570A32D98CD}"/>
              </a:ext>
            </a:extLst>
          </p:cNvPr>
          <p:cNvSpPr txBox="1"/>
          <p:nvPr/>
        </p:nvSpPr>
        <p:spPr>
          <a:xfrm>
            <a:off x="11776986" y="632474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DA07B5E9-8343-3D49-AF6B-82534C3675E3}" type="slidenum">
              <a:rPr kumimoji="1" lang="zh-CN" altLang="en-US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9</a:t>
            </a:fld>
            <a:endParaRPr kumimoji="1" lang="zh-CN" altLang="en-US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39" name="图片 38">
            <a:extLst>
              <a:ext uri="{FF2B5EF4-FFF2-40B4-BE49-F238E27FC236}">
                <a16:creationId xmlns:a16="http://schemas.microsoft.com/office/drawing/2014/main" id="{F4DB2A56-6B1C-D84D-A3B9-85ECC1958A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28" y="6081713"/>
            <a:ext cx="1554767" cy="776287"/>
          </a:xfrm>
          <a:prstGeom prst="rect">
            <a:avLst/>
          </a:prstGeom>
        </p:spPr>
      </p:pic>
      <p:sp>
        <p:nvSpPr>
          <p:cNvPr id="41" name="文本框 40">
            <a:extLst>
              <a:ext uri="{FF2B5EF4-FFF2-40B4-BE49-F238E27FC236}">
                <a16:creationId xmlns:a16="http://schemas.microsoft.com/office/drawing/2014/main" id="{7E6D4703-CD5E-4E93-BA51-1083A0FA93D1}"/>
              </a:ext>
            </a:extLst>
          </p:cNvPr>
          <p:cNvSpPr txBox="1"/>
          <p:nvPr/>
        </p:nvSpPr>
        <p:spPr>
          <a:xfrm>
            <a:off x="788275" y="326670"/>
            <a:ext cx="43851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200" b="1" dirty="0"/>
              <a:t>Fabric1.2</a:t>
            </a:r>
            <a:r>
              <a:rPr kumimoji="1" lang="zh-CN" altLang="en-US" sz="3200" b="1" dirty="0"/>
              <a:t>中的共识流程</a:t>
            </a:r>
            <a:endParaRPr kumimoji="1" lang="en-US" altLang="zh-CN" sz="3200" b="1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51BCB84-C131-4A67-94AD-ACAD103527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8451" y="942060"/>
            <a:ext cx="8438095" cy="5589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333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4_Office 主题">
  <a:themeElements>
    <a:clrScheme name="4_Office 主题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75F77"/>
      </a:accent1>
      <a:accent2>
        <a:srgbClr val="D74B4B"/>
      </a:accent2>
      <a:accent3>
        <a:srgbClr val="FFFFFF"/>
      </a:accent3>
      <a:accent4>
        <a:srgbClr val="000000"/>
      </a:accent4>
      <a:accent5>
        <a:srgbClr val="B1B6BD"/>
      </a:accent5>
      <a:accent6>
        <a:srgbClr val="C34343"/>
      </a:accent6>
      <a:hlink>
        <a:srgbClr val="D74B4B"/>
      </a:hlink>
      <a:folHlink>
        <a:srgbClr val="869FB7"/>
      </a:folHlink>
    </a:clrScheme>
    <a:fontScheme name="4_Office 主题">
      <a:majorFont>
        <a:latin typeface="Segoe UI Light"/>
        <a:ea typeface="微软雅黑 Light"/>
        <a:cs typeface=""/>
      </a:majorFont>
      <a:minorFont>
        <a:latin typeface="Segoe U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tabLst/>
          <a:defRPr kumimoji="0" lang="zh-TW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Segoe UI" panose="020B0502040204020203" pitchFamily="34" charset="0"/>
            <a:ea typeface="微软雅黑" panose="020B0503020204020204" pitchFamily="34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tabLst/>
          <a:defRPr kumimoji="0" lang="zh-TW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Segoe UI" panose="020B0502040204020203" pitchFamily="34" charset="0"/>
            <a:ea typeface="微软雅黑" panose="020B0503020204020204" pitchFamily="34" charset="-122"/>
          </a:defRPr>
        </a:defPPr>
      </a:lstStyle>
    </a:lnDef>
  </a:objectDefaults>
  <a:extraClrSchemeLst>
    <a:extraClrScheme>
      <a:clrScheme name="4_Office 主题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475F77"/>
        </a:accent1>
        <a:accent2>
          <a:srgbClr val="D74B4B"/>
        </a:accent2>
        <a:accent3>
          <a:srgbClr val="FFFFFF"/>
        </a:accent3>
        <a:accent4>
          <a:srgbClr val="000000"/>
        </a:accent4>
        <a:accent5>
          <a:srgbClr val="B1B6BD"/>
        </a:accent5>
        <a:accent6>
          <a:srgbClr val="C34343"/>
        </a:accent6>
        <a:hlink>
          <a:srgbClr val="D74B4B"/>
        </a:hlink>
        <a:folHlink>
          <a:srgbClr val="869FB7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8533</TotalTime>
  <Words>1492</Words>
  <Application>Microsoft Office PowerPoint</Application>
  <PresentationFormat>宽屏</PresentationFormat>
  <Paragraphs>108</Paragraphs>
  <Slides>14</Slides>
  <Notes>14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6" baseType="lpstr">
      <vt:lpstr>-apple-system</vt:lpstr>
      <vt:lpstr>Avenir Next</vt:lpstr>
      <vt:lpstr>microsoft yahei</vt:lpstr>
      <vt:lpstr>等线</vt:lpstr>
      <vt:lpstr>微软雅黑</vt:lpstr>
      <vt:lpstr>微软雅黑</vt:lpstr>
      <vt:lpstr>微软雅黑 Light</vt:lpstr>
      <vt:lpstr>Arial</vt:lpstr>
      <vt:lpstr>Segoe UI</vt:lpstr>
      <vt:lpstr>Segoe UI Light</vt:lpstr>
      <vt:lpstr>Verdana</vt:lpstr>
      <vt:lpstr>4_Office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用户</dc:creator>
  <cp:lastModifiedBy>li leehom</cp:lastModifiedBy>
  <cp:revision>396</cp:revision>
  <dcterms:created xsi:type="dcterms:W3CDTF">2019-07-24T02:41:14Z</dcterms:created>
  <dcterms:modified xsi:type="dcterms:W3CDTF">2019-11-08T12:34:54Z</dcterms:modified>
</cp:coreProperties>
</file>